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72" r:id="rId4"/>
    <p:sldId id="273" r:id="rId5"/>
    <p:sldId id="274" r:id="rId6"/>
    <p:sldId id="275" r:id="rId7"/>
    <p:sldId id="276" r:id="rId8"/>
    <p:sldId id="283" r:id="rId9"/>
    <p:sldId id="313" r:id="rId10"/>
    <p:sldId id="284" r:id="rId11"/>
    <p:sldId id="317" r:id="rId12"/>
    <p:sldId id="287" r:id="rId13"/>
    <p:sldId id="314" r:id="rId14"/>
    <p:sldId id="278" r:id="rId15"/>
    <p:sldId id="288" r:id="rId16"/>
    <p:sldId id="277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316" r:id="rId28"/>
    <p:sldId id="301" r:id="rId29"/>
    <p:sldId id="282" r:id="rId30"/>
    <p:sldId id="315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EA"/>
    <a:srgbClr val="B1C7D7"/>
    <a:srgbClr val="66ABCD"/>
    <a:srgbClr val="98B8C8"/>
    <a:srgbClr val="65A8C6"/>
    <a:srgbClr val="E50079"/>
    <a:srgbClr val="60ABCF"/>
    <a:srgbClr val="033163"/>
    <a:srgbClr val="279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26" autoAdjust="0"/>
    <p:restoredTop sz="97741" autoAdjust="0"/>
  </p:normalViewPr>
  <p:slideViewPr>
    <p:cSldViewPr snapToGrid="0" snapToObjects="1">
      <p:cViewPr>
        <p:scale>
          <a:sx n="120" d="100"/>
          <a:sy n="120" d="100"/>
        </p:scale>
        <p:origin x="-1448" y="-5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rgbClr val="13B6EB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# of Devices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13B6EB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# of Devices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8096712"/>
        <c:axId val="2098099688"/>
      </c:barChart>
      <c:catAx>
        <c:axId val="2098096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98099688"/>
        <c:crosses val="autoZero"/>
        <c:auto val="1"/>
        <c:lblAlgn val="ctr"/>
        <c:lblOffset val="100"/>
        <c:noMultiLvlLbl val="0"/>
      </c:catAx>
      <c:valAx>
        <c:axId val="2098099688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98096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A966BB-3B59-4C4B-AB2A-C4F1F95EC777}" type="doc">
      <dgm:prSet loTypeId="urn:microsoft.com/office/officeart/2005/8/layout/vList5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15DFE2B-2BFC-AF4E-A40C-9F0BA2CD1457}">
      <dgm:prSet phldrT="[Text]" custT="1"/>
      <dgm:spPr/>
      <dgm:t>
        <a:bodyPr/>
        <a:lstStyle/>
        <a:p>
          <a:r>
            <a:rPr lang="en-US" sz="1400" dirty="0" smtClean="0"/>
            <a:t>Safety and Security</a:t>
          </a:r>
          <a:endParaRPr lang="en-US" sz="1400" dirty="0"/>
        </a:p>
      </dgm:t>
    </dgm:pt>
    <dgm:pt modelId="{78BC683D-1FD8-574B-9283-48DEDDD2F2E5}" type="parTrans" cxnId="{88E32B51-7A36-FB44-96E2-487EE797E680}">
      <dgm:prSet/>
      <dgm:spPr/>
      <dgm:t>
        <a:bodyPr/>
        <a:lstStyle/>
        <a:p>
          <a:endParaRPr lang="en-US"/>
        </a:p>
      </dgm:t>
    </dgm:pt>
    <dgm:pt modelId="{48ADB73B-A527-DD40-B85A-DEDF6E89A44E}" type="sibTrans" cxnId="{88E32B51-7A36-FB44-96E2-487EE797E680}">
      <dgm:prSet/>
      <dgm:spPr/>
      <dgm:t>
        <a:bodyPr/>
        <a:lstStyle/>
        <a:p>
          <a:endParaRPr lang="en-US"/>
        </a:p>
      </dgm:t>
    </dgm:pt>
    <dgm:pt modelId="{2B285DBB-080F-E84A-BBA5-9A3C227FE67B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000" b="0" i="0" dirty="0" smtClean="0">
              <a:latin typeface="Helvetica Light"/>
              <a:cs typeface="Helvetica Light"/>
            </a:rPr>
            <a:t>Alert when</a:t>
          </a:r>
          <a:r>
            <a:rPr lang="en-US" sz="1000" b="0" i="0" baseline="0" dirty="0" smtClean="0">
              <a:latin typeface="Helvetica Light"/>
              <a:cs typeface="Helvetica Light"/>
            </a:rPr>
            <a:t> there is a fire in the home</a:t>
          </a:r>
        </a:p>
      </dgm:t>
    </dgm:pt>
    <dgm:pt modelId="{20B8B445-55DE-7F4A-86C5-C5791ED21FCD}" type="parTrans" cxnId="{03BAA3BA-6081-774E-901C-A3AA46B7B9E7}">
      <dgm:prSet/>
      <dgm:spPr/>
      <dgm:t>
        <a:bodyPr/>
        <a:lstStyle/>
        <a:p>
          <a:endParaRPr lang="en-US"/>
        </a:p>
      </dgm:t>
    </dgm:pt>
    <dgm:pt modelId="{81568FCC-9A91-C44A-A4FA-4A63C8267235}" type="sibTrans" cxnId="{03BAA3BA-6081-774E-901C-A3AA46B7B9E7}">
      <dgm:prSet/>
      <dgm:spPr/>
      <dgm:t>
        <a:bodyPr/>
        <a:lstStyle/>
        <a:p>
          <a:endParaRPr lang="en-US"/>
        </a:p>
      </dgm:t>
    </dgm:pt>
    <dgm:pt modelId="{0C664871-E378-6147-AC0E-938AAD847632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000" b="0" i="0" dirty="0" smtClean="0">
              <a:latin typeface="Helvetica Light"/>
              <a:cs typeface="Helvetica Light"/>
            </a:rPr>
            <a:t>Alert when windows/doors</a:t>
          </a:r>
          <a:r>
            <a:rPr lang="en-US" sz="1000" b="0" i="0" baseline="0" dirty="0" smtClean="0">
              <a:latin typeface="Helvetica Light"/>
              <a:cs typeface="Helvetica Light"/>
            </a:rPr>
            <a:t> are opened when you are away</a:t>
          </a:r>
          <a:endParaRPr lang="en-US" sz="1000" b="0" i="0" dirty="0">
            <a:latin typeface="Helvetica Light"/>
            <a:cs typeface="Helvetica Light"/>
          </a:endParaRPr>
        </a:p>
      </dgm:t>
    </dgm:pt>
    <dgm:pt modelId="{93A567AB-A4C7-FE49-83EF-26B614E5BE34}" type="parTrans" cxnId="{E909EB22-CA33-A04B-9C8E-D2366391C537}">
      <dgm:prSet/>
      <dgm:spPr/>
      <dgm:t>
        <a:bodyPr/>
        <a:lstStyle/>
        <a:p>
          <a:endParaRPr lang="en-US"/>
        </a:p>
      </dgm:t>
    </dgm:pt>
    <dgm:pt modelId="{0BCEF18A-8571-684C-93B9-889B1606EB21}" type="sibTrans" cxnId="{E909EB22-CA33-A04B-9C8E-D2366391C537}">
      <dgm:prSet/>
      <dgm:spPr/>
      <dgm:t>
        <a:bodyPr/>
        <a:lstStyle/>
        <a:p>
          <a:endParaRPr lang="en-US"/>
        </a:p>
      </dgm:t>
    </dgm:pt>
    <dgm:pt modelId="{3DE093EF-7A9B-EA44-9A80-6EF2814E15FD}">
      <dgm:prSet phldrT="[Text]" custT="1"/>
      <dgm:spPr/>
      <dgm:t>
        <a:bodyPr/>
        <a:lstStyle/>
        <a:p>
          <a:r>
            <a:rPr lang="en-US" sz="1400" dirty="0" smtClean="0"/>
            <a:t>Energy</a:t>
          </a:r>
          <a:endParaRPr lang="en-US" sz="1400" dirty="0"/>
        </a:p>
      </dgm:t>
    </dgm:pt>
    <dgm:pt modelId="{6284C42A-197E-3C4C-A680-83D639261191}" type="parTrans" cxnId="{22753D48-CCC4-204B-BCD8-2B0C98418083}">
      <dgm:prSet/>
      <dgm:spPr/>
      <dgm:t>
        <a:bodyPr/>
        <a:lstStyle/>
        <a:p>
          <a:endParaRPr lang="en-US"/>
        </a:p>
      </dgm:t>
    </dgm:pt>
    <dgm:pt modelId="{E6E1A6C3-0997-1240-980D-2CD20A43E4B3}" type="sibTrans" cxnId="{22753D48-CCC4-204B-BCD8-2B0C98418083}">
      <dgm:prSet/>
      <dgm:spPr/>
      <dgm:t>
        <a:bodyPr/>
        <a:lstStyle/>
        <a:p>
          <a:endParaRPr lang="en-US"/>
        </a:p>
      </dgm:t>
    </dgm:pt>
    <dgm:pt modelId="{0BD84BD6-591D-1747-91E6-21B811DA5E4A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000" b="0" i="0" dirty="0" smtClean="0">
              <a:latin typeface="Helvetica Light"/>
              <a:cs typeface="Helvetica Light"/>
            </a:rPr>
            <a:t>Alert when energy usage is abnormally high</a:t>
          </a:r>
        </a:p>
      </dgm:t>
    </dgm:pt>
    <dgm:pt modelId="{3D92E5A8-F521-8447-AD61-B2090409A6F8}" type="parTrans" cxnId="{B7FECBE5-DE39-2548-A664-2B397DBBFE12}">
      <dgm:prSet/>
      <dgm:spPr/>
      <dgm:t>
        <a:bodyPr/>
        <a:lstStyle/>
        <a:p>
          <a:endParaRPr lang="en-US"/>
        </a:p>
      </dgm:t>
    </dgm:pt>
    <dgm:pt modelId="{6D768A81-9A05-1C44-A198-52056535F6DE}" type="sibTrans" cxnId="{B7FECBE5-DE39-2548-A664-2B397DBBFE12}">
      <dgm:prSet/>
      <dgm:spPr/>
      <dgm:t>
        <a:bodyPr/>
        <a:lstStyle/>
        <a:p>
          <a:endParaRPr lang="en-US"/>
        </a:p>
      </dgm:t>
    </dgm:pt>
    <dgm:pt modelId="{74A8FDAD-D54C-7842-91BA-04D5F2A0963F}">
      <dgm:prSet phldrT="[Text]" custT="1"/>
      <dgm:spPr/>
      <dgm:t>
        <a:bodyPr/>
        <a:lstStyle/>
        <a:p>
          <a:r>
            <a:rPr lang="en-US" sz="1400" dirty="0" smtClean="0"/>
            <a:t>Convenience</a:t>
          </a:r>
          <a:endParaRPr lang="en-US" sz="1400" dirty="0"/>
        </a:p>
      </dgm:t>
    </dgm:pt>
    <dgm:pt modelId="{2798BFD7-2EB1-144B-B4AF-2D3A754FBB12}" type="parTrans" cxnId="{304C0A7E-FEF0-8644-932A-3505BEF8A3E3}">
      <dgm:prSet/>
      <dgm:spPr/>
      <dgm:t>
        <a:bodyPr/>
        <a:lstStyle/>
        <a:p>
          <a:endParaRPr lang="en-US"/>
        </a:p>
      </dgm:t>
    </dgm:pt>
    <dgm:pt modelId="{427C3C85-4D0F-AB4F-BDE6-D0C38488408B}" type="sibTrans" cxnId="{304C0A7E-FEF0-8644-932A-3505BEF8A3E3}">
      <dgm:prSet/>
      <dgm:spPr/>
      <dgm:t>
        <a:bodyPr/>
        <a:lstStyle/>
        <a:p>
          <a:endParaRPr lang="en-US"/>
        </a:p>
      </dgm:t>
    </dgm:pt>
    <dgm:pt modelId="{BDB36074-A894-A541-8AB1-1FFB4E3F1486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000" b="0" i="0" dirty="0" smtClean="0">
              <a:latin typeface="Helvetica Light"/>
              <a:cs typeface="Helvetica Light"/>
            </a:rPr>
            <a:t>Remotely lock</a:t>
          </a:r>
          <a:r>
            <a:rPr lang="en-US" sz="1000" b="0" i="0" baseline="0" dirty="0" smtClean="0">
              <a:latin typeface="Helvetica Light"/>
              <a:cs typeface="Helvetica Light"/>
            </a:rPr>
            <a:t> and unlock doors in the home</a:t>
          </a:r>
          <a:endParaRPr lang="en-US" sz="1000" b="0" i="0" dirty="0">
            <a:latin typeface="Helvetica Light"/>
            <a:cs typeface="Helvetica Light"/>
          </a:endParaRPr>
        </a:p>
      </dgm:t>
    </dgm:pt>
    <dgm:pt modelId="{E2275D6B-E3FE-1943-A462-8BCAB4D6AFAC}" type="parTrans" cxnId="{E01C209E-1A93-B14D-B861-63475B0C40A2}">
      <dgm:prSet/>
      <dgm:spPr/>
      <dgm:t>
        <a:bodyPr/>
        <a:lstStyle/>
        <a:p>
          <a:endParaRPr lang="en-US"/>
        </a:p>
      </dgm:t>
    </dgm:pt>
    <dgm:pt modelId="{537FFC28-BF0C-FB40-8BF5-0891CC460056}" type="sibTrans" cxnId="{E01C209E-1A93-B14D-B861-63475B0C40A2}">
      <dgm:prSet/>
      <dgm:spPr/>
      <dgm:t>
        <a:bodyPr/>
        <a:lstStyle/>
        <a:p>
          <a:endParaRPr lang="en-US"/>
        </a:p>
      </dgm:t>
    </dgm:pt>
    <dgm:pt modelId="{0A3795EE-9BAD-294C-BDAB-2A52DAAFF48C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000" b="0" i="0" dirty="0" smtClean="0">
              <a:latin typeface="Helvetica Light"/>
              <a:cs typeface="Helvetica Light"/>
            </a:rPr>
            <a:t>Remotely turn</a:t>
          </a:r>
          <a:r>
            <a:rPr lang="en-US" sz="1000" b="0" i="0" baseline="0" dirty="0" smtClean="0">
              <a:latin typeface="Helvetica Light"/>
              <a:cs typeface="Helvetica Light"/>
            </a:rPr>
            <a:t> on/off lights in the home</a:t>
          </a:r>
        </a:p>
      </dgm:t>
    </dgm:pt>
    <dgm:pt modelId="{03798ACD-2BE4-AE47-9BF4-2B465C3735E4}" type="parTrans" cxnId="{5CD73408-5660-9041-8C61-CFA3DD3D0C57}">
      <dgm:prSet/>
      <dgm:spPr/>
      <dgm:t>
        <a:bodyPr/>
        <a:lstStyle/>
        <a:p>
          <a:endParaRPr lang="en-US"/>
        </a:p>
      </dgm:t>
    </dgm:pt>
    <dgm:pt modelId="{0E4CF9E9-3155-7748-9FCD-1E22745FA53A}" type="sibTrans" cxnId="{5CD73408-5660-9041-8C61-CFA3DD3D0C57}">
      <dgm:prSet/>
      <dgm:spPr/>
      <dgm:t>
        <a:bodyPr/>
        <a:lstStyle/>
        <a:p>
          <a:endParaRPr lang="en-US"/>
        </a:p>
      </dgm:t>
    </dgm:pt>
    <dgm:pt modelId="{FF9D83CC-C947-1340-8679-7DC9FCA59543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000" b="0" i="0" dirty="0" smtClean="0">
              <a:latin typeface="Helvetica Light"/>
              <a:cs typeface="Helvetica Light"/>
            </a:rPr>
            <a:t>Remotely program, monito</a:t>
          </a:r>
          <a:r>
            <a:rPr lang="en-US" sz="1000" b="0" i="0" baseline="0" dirty="0" smtClean="0">
              <a:latin typeface="Helvetica Light"/>
              <a:cs typeface="Helvetica Light"/>
            </a:rPr>
            <a:t> and adjust thermostat in the home</a:t>
          </a:r>
          <a:endParaRPr lang="en-US" sz="1000" b="0" i="0" baseline="0" dirty="0">
            <a:latin typeface="Helvetica Light"/>
            <a:cs typeface="Helvetica Light"/>
          </a:endParaRPr>
        </a:p>
      </dgm:t>
    </dgm:pt>
    <dgm:pt modelId="{39A190F6-76E4-6B42-BA4D-1A677FCF66FA}" type="sibTrans" cxnId="{1088F418-97AB-4840-A031-3B48913FCE6C}">
      <dgm:prSet/>
      <dgm:spPr/>
      <dgm:t>
        <a:bodyPr/>
        <a:lstStyle/>
        <a:p>
          <a:endParaRPr lang="en-US"/>
        </a:p>
      </dgm:t>
    </dgm:pt>
    <dgm:pt modelId="{152D1647-1FBC-7941-AA0A-8C4C7223AFE2}" type="parTrans" cxnId="{1088F418-97AB-4840-A031-3B48913FCE6C}">
      <dgm:prSet/>
      <dgm:spPr/>
      <dgm:t>
        <a:bodyPr/>
        <a:lstStyle/>
        <a:p>
          <a:endParaRPr lang="en-US"/>
        </a:p>
      </dgm:t>
    </dgm:pt>
    <dgm:pt modelId="{F777137D-0B65-6A4F-A42D-A034FFE52367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000" b="0" i="0" baseline="0" dirty="0" smtClean="0">
              <a:latin typeface="Helvetica Light"/>
              <a:cs typeface="Helvetica Light"/>
            </a:rPr>
            <a:t>Automatically adjust appliance settings to minimize energy consumption</a:t>
          </a:r>
          <a:endParaRPr lang="en-US" sz="1000" b="0" i="0" baseline="0" dirty="0">
            <a:latin typeface="Helvetica Light"/>
            <a:cs typeface="Helvetica Light"/>
          </a:endParaRPr>
        </a:p>
      </dgm:t>
    </dgm:pt>
    <dgm:pt modelId="{90244E7D-23B4-8F41-808A-62F5307FBB2E}" type="parTrans" cxnId="{0058059F-6EF3-584E-9237-BD214B0F0E06}">
      <dgm:prSet/>
      <dgm:spPr/>
      <dgm:t>
        <a:bodyPr/>
        <a:lstStyle/>
        <a:p>
          <a:endParaRPr lang="en-US"/>
        </a:p>
      </dgm:t>
    </dgm:pt>
    <dgm:pt modelId="{6BA75F54-763C-1448-93C2-06E0CDB470A3}" type="sibTrans" cxnId="{0058059F-6EF3-584E-9237-BD214B0F0E06}">
      <dgm:prSet/>
      <dgm:spPr/>
      <dgm:t>
        <a:bodyPr/>
        <a:lstStyle/>
        <a:p>
          <a:endParaRPr lang="en-US"/>
        </a:p>
      </dgm:t>
    </dgm:pt>
    <dgm:pt modelId="{F8CEC1EE-DDFA-4344-9CD6-742D63CA1A84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000" b="0" i="0" baseline="0" dirty="0" smtClean="0">
              <a:latin typeface="Helvetica Light"/>
              <a:cs typeface="Helvetica Light"/>
            </a:rPr>
            <a:t>Alert when there’s a water leak</a:t>
          </a:r>
          <a:endParaRPr lang="en-US" sz="1000" b="0" i="0" dirty="0">
            <a:latin typeface="Helvetica Light"/>
            <a:cs typeface="Helvetica Light"/>
          </a:endParaRPr>
        </a:p>
      </dgm:t>
    </dgm:pt>
    <dgm:pt modelId="{43D4B008-E3DD-BD49-A441-149F4A789EDD}" type="parTrans" cxnId="{ABD5CEED-AB35-7346-AAC2-F95310416FD0}">
      <dgm:prSet/>
      <dgm:spPr/>
      <dgm:t>
        <a:bodyPr/>
        <a:lstStyle/>
        <a:p>
          <a:endParaRPr lang="en-US"/>
        </a:p>
      </dgm:t>
    </dgm:pt>
    <dgm:pt modelId="{D94663B7-1ED8-1C46-A0A8-C53522972336}" type="sibTrans" cxnId="{ABD5CEED-AB35-7346-AAC2-F95310416FD0}">
      <dgm:prSet/>
      <dgm:spPr/>
      <dgm:t>
        <a:bodyPr/>
        <a:lstStyle/>
        <a:p>
          <a:endParaRPr lang="en-US"/>
        </a:p>
      </dgm:t>
    </dgm:pt>
    <dgm:pt modelId="{94832066-8765-484A-B495-5CEAB70D5872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000" b="0" i="0" baseline="0" dirty="0" smtClean="0">
              <a:latin typeface="Helvetica Light"/>
              <a:cs typeface="Helvetica Light"/>
            </a:rPr>
            <a:t>Monitor the home with security cameras</a:t>
          </a:r>
          <a:endParaRPr lang="en-US" sz="1000" b="0" i="0" dirty="0">
            <a:latin typeface="Helvetica Light"/>
            <a:cs typeface="Helvetica Light"/>
          </a:endParaRPr>
        </a:p>
      </dgm:t>
    </dgm:pt>
    <dgm:pt modelId="{A8834AA3-E62E-754B-AE60-C876185ACB5B}" type="parTrans" cxnId="{B4AEED29-A87B-0F4D-8BAC-D5CA78540C55}">
      <dgm:prSet/>
      <dgm:spPr/>
      <dgm:t>
        <a:bodyPr/>
        <a:lstStyle/>
        <a:p>
          <a:endParaRPr lang="en-US"/>
        </a:p>
      </dgm:t>
    </dgm:pt>
    <dgm:pt modelId="{EC253BB4-5039-564F-9C09-7B6669C82FAE}" type="sibTrans" cxnId="{B4AEED29-A87B-0F4D-8BAC-D5CA78540C55}">
      <dgm:prSet/>
      <dgm:spPr/>
      <dgm:t>
        <a:bodyPr/>
        <a:lstStyle/>
        <a:p>
          <a:endParaRPr lang="en-US"/>
        </a:p>
      </dgm:t>
    </dgm:pt>
    <dgm:pt modelId="{98D40C4E-5284-ED41-BA28-1FE19BBA9208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000" b="0" i="0" baseline="0" dirty="0" smtClean="0">
              <a:latin typeface="Helvetica Light"/>
              <a:cs typeface="Helvetica Light"/>
            </a:rPr>
            <a:t>Use voice commands to control devices and call for services (</a:t>
          </a:r>
          <a:r>
            <a:rPr lang="en-US" sz="1000" b="0" i="0" baseline="0" dirty="0" err="1" smtClean="0">
              <a:latin typeface="Helvetica Light"/>
              <a:cs typeface="Helvetica Light"/>
            </a:rPr>
            <a:t>uber</a:t>
          </a:r>
          <a:r>
            <a:rPr lang="en-US" sz="1000" b="0" i="0" baseline="0" dirty="0" smtClean="0">
              <a:latin typeface="Helvetica Light"/>
              <a:cs typeface="Helvetica Light"/>
            </a:rPr>
            <a:t>, pizza)</a:t>
          </a:r>
        </a:p>
      </dgm:t>
    </dgm:pt>
    <dgm:pt modelId="{74CD84C2-6973-F74F-9C80-AF25D30C9B07}" type="parTrans" cxnId="{ABB61F0E-1CEE-7D45-8CB0-D10D8F78AF41}">
      <dgm:prSet/>
      <dgm:spPr/>
      <dgm:t>
        <a:bodyPr/>
        <a:lstStyle/>
        <a:p>
          <a:endParaRPr lang="en-US"/>
        </a:p>
      </dgm:t>
    </dgm:pt>
    <dgm:pt modelId="{D0F631CF-BFD5-1D49-B444-C5999580A69D}" type="sibTrans" cxnId="{ABB61F0E-1CEE-7D45-8CB0-D10D8F78AF41}">
      <dgm:prSet/>
      <dgm:spPr/>
      <dgm:t>
        <a:bodyPr/>
        <a:lstStyle/>
        <a:p>
          <a:endParaRPr lang="en-US"/>
        </a:p>
      </dgm:t>
    </dgm:pt>
    <dgm:pt modelId="{CBF4FCB5-FBB1-5A4F-92A9-F35025B41C42}" type="pres">
      <dgm:prSet presAssocID="{F5A966BB-3B59-4C4B-AB2A-C4F1F95EC77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C8F939-8648-A34F-944D-474A783AB6AE}" type="pres">
      <dgm:prSet presAssocID="{515DFE2B-2BFC-AF4E-A40C-9F0BA2CD1457}" presName="linNode" presStyleCnt="0"/>
      <dgm:spPr/>
    </dgm:pt>
    <dgm:pt modelId="{0ED9F8C5-0250-0D4C-88A9-BF8A760CC431}" type="pres">
      <dgm:prSet presAssocID="{515DFE2B-2BFC-AF4E-A40C-9F0BA2CD1457}" presName="parentText" presStyleLbl="node1" presStyleIdx="0" presStyleCnt="3" custScaleX="85112" custScaleY="7335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FD282C-E0EE-6940-82B7-3816D5F1256D}" type="pres">
      <dgm:prSet presAssocID="{515DFE2B-2BFC-AF4E-A40C-9F0BA2CD1457}" presName="descendantText" presStyleLbl="alignAccFollowNode1" presStyleIdx="0" presStyleCnt="3" custLinFactNeighborX="5474" custLinFactNeighborY="907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E787057B-9CC5-FE4A-ABC0-E5B209792C89}" type="pres">
      <dgm:prSet presAssocID="{48ADB73B-A527-DD40-B85A-DEDF6E89A44E}" presName="sp" presStyleCnt="0"/>
      <dgm:spPr/>
    </dgm:pt>
    <dgm:pt modelId="{1E44D196-4261-3644-9986-D59DA63E2314}" type="pres">
      <dgm:prSet presAssocID="{3DE093EF-7A9B-EA44-9A80-6EF2814E15FD}" presName="linNode" presStyleCnt="0"/>
      <dgm:spPr/>
    </dgm:pt>
    <dgm:pt modelId="{065460EE-E512-B54D-90A8-462A137FF806}" type="pres">
      <dgm:prSet presAssocID="{3DE093EF-7A9B-EA44-9A80-6EF2814E15FD}" presName="parentText" presStyleLbl="node1" presStyleIdx="1" presStyleCnt="3" custScaleX="85112" custScaleY="7335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E38E55-50FC-5342-BFAC-4A48853F89DE}" type="pres">
      <dgm:prSet presAssocID="{3DE093EF-7A9B-EA44-9A80-6EF2814E15FD}" presName="descendantText" presStyleLbl="alignAccFollowNode1" presStyleIdx="1" presStyleCnt="3" custLinFactNeighborX="5474" custLinFactNeighborY="907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9F9B2674-4CE5-8848-AB39-C71AE6579645}" type="pres">
      <dgm:prSet presAssocID="{E6E1A6C3-0997-1240-980D-2CD20A43E4B3}" presName="sp" presStyleCnt="0"/>
      <dgm:spPr/>
    </dgm:pt>
    <dgm:pt modelId="{EF69EAAA-B4FF-6949-A2DB-D2061FEA13F6}" type="pres">
      <dgm:prSet presAssocID="{74A8FDAD-D54C-7842-91BA-04D5F2A0963F}" presName="linNode" presStyleCnt="0"/>
      <dgm:spPr/>
    </dgm:pt>
    <dgm:pt modelId="{4C03FA79-1A81-C545-91E6-27EE0AB1ABCF}" type="pres">
      <dgm:prSet presAssocID="{74A8FDAD-D54C-7842-91BA-04D5F2A0963F}" presName="parentText" presStyleLbl="node1" presStyleIdx="2" presStyleCnt="3" custScaleX="85112" custScaleY="7335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08DD48-8276-514F-BAC0-91C198D7D0F9}" type="pres">
      <dgm:prSet presAssocID="{74A8FDAD-D54C-7842-91BA-04D5F2A0963F}" presName="descendantText" presStyleLbl="alignAccFollowNode1" presStyleIdx="2" presStyleCnt="3" custLinFactNeighborX="5474" custLinFactNeighborY="907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</dgm:ptLst>
  <dgm:cxnLst>
    <dgm:cxn modelId="{ABB61F0E-1CEE-7D45-8CB0-D10D8F78AF41}" srcId="{74A8FDAD-D54C-7842-91BA-04D5F2A0963F}" destId="{98D40C4E-5284-ED41-BA28-1FE19BBA9208}" srcOrd="2" destOrd="0" parTransId="{74CD84C2-6973-F74F-9C80-AF25D30C9B07}" sibTransId="{D0F631CF-BFD5-1D49-B444-C5999580A69D}"/>
    <dgm:cxn modelId="{0598D26E-F3A0-E642-A7F7-3E0F9925A11D}" type="presOf" srcId="{94832066-8765-484A-B495-5CEAB70D5872}" destId="{C7FD282C-E0EE-6940-82B7-3816D5F1256D}" srcOrd="0" destOrd="3" presId="urn:microsoft.com/office/officeart/2005/8/layout/vList5"/>
    <dgm:cxn modelId="{E01C209E-1A93-B14D-B861-63475B0C40A2}" srcId="{74A8FDAD-D54C-7842-91BA-04D5F2A0963F}" destId="{BDB36074-A894-A541-8AB1-1FFB4E3F1486}" srcOrd="0" destOrd="0" parTransId="{E2275D6B-E3FE-1943-A462-8BCAB4D6AFAC}" sibTransId="{537FFC28-BF0C-FB40-8BF5-0891CC460056}"/>
    <dgm:cxn modelId="{3F963108-70B8-F74A-AC2A-DCBA1BD6CA5E}" type="presOf" srcId="{FF9D83CC-C947-1340-8679-7DC9FCA59543}" destId="{FBE38E55-50FC-5342-BFAC-4A48853F89DE}" srcOrd="0" destOrd="1" presId="urn:microsoft.com/office/officeart/2005/8/layout/vList5"/>
    <dgm:cxn modelId="{097D6702-98F9-494D-91C1-BE12D09785B2}" type="presOf" srcId="{515DFE2B-2BFC-AF4E-A40C-9F0BA2CD1457}" destId="{0ED9F8C5-0250-0D4C-88A9-BF8A760CC431}" srcOrd="0" destOrd="0" presId="urn:microsoft.com/office/officeart/2005/8/layout/vList5"/>
    <dgm:cxn modelId="{60EE2E2E-719E-CE44-8FCD-AF15C1D4765F}" type="presOf" srcId="{F8CEC1EE-DDFA-4344-9CD6-742D63CA1A84}" destId="{C7FD282C-E0EE-6940-82B7-3816D5F1256D}" srcOrd="0" destOrd="2" presId="urn:microsoft.com/office/officeart/2005/8/layout/vList5"/>
    <dgm:cxn modelId="{D6912231-594F-994E-9670-FAE35BDA5A6A}" type="presOf" srcId="{3DE093EF-7A9B-EA44-9A80-6EF2814E15FD}" destId="{065460EE-E512-B54D-90A8-462A137FF806}" srcOrd="0" destOrd="0" presId="urn:microsoft.com/office/officeart/2005/8/layout/vList5"/>
    <dgm:cxn modelId="{3C40F986-6010-874B-B943-2DD54998FFF7}" type="presOf" srcId="{BDB36074-A894-A541-8AB1-1FFB4E3F1486}" destId="{C608DD48-8276-514F-BAC0-91C198D7D0F9}" srcOrd="0" destOrd="0" presId="urn:microsoft.com/office/officeart/2005/8/layout/vList5"/>
    <dgm:cxn modelId="{E909EB22-CA33-A04B-9C8E-D2366391C537}" srcId="{515DFE2B-2BFC-AF4E-A40C-9F0BA2CD1457}" destId="{0C664871-E378-6147-AC0E-938AAD847632}" srcOrd="1" destOrd="0" parTransId="{93A567AB-A4C7-FE49-83EF-26B614E5BE34}" sibTransId="{0BCEF18A-8571-684C-93B9-889B1606EB21}"/>
    <dgm:cxn modelId="{22753D48-CCC4-204B-BCD8-2B0C98418083}" srcId="{F5A966BB-3B59-4C4B-AB2A-C4F1F95EC777}" destId="{3DE093EF-7A9B-EA44-9A80-6EF2814E15FD}" srcOrd="1" destOrd="0" parTransId="{6284C42A-197E-3C4C-A680-83D639261191}" sibTransId="{E6E1A6C3-0997-1240-980D-2CD20A43E4B3}"/>
    <dgm:cxn modelId="{B7FECBE5-DE39-2548-A664-2B397DBBFE12}" srcId="{3DE093EF-7A9B-EA44-9A80-6EF2814E15FD}" destId="{0BD84BD6-591D-1747-91E6-21B811DA5E4A}" srcOrd="0" destOrd="0" parTransId="{3D92E5A8-F521-8447-AD61-B2090409A6F8}" sibTransId="{6D768A81-9A05-1C44-A198-52056535F6DE}"/>
    <dgm:cxn modelId="{03BAA3BA-6081-774E-901C-A3AA46B7B9E7}" srcId="{515DFE2B-2BFC-AF4E-A40C-9F0BA2CD1457}" destId="{2B285DBB-080F-E84A-BBA5-9A3C227FE67B}" srcOrd="0" destOrd="0" parTransId="{20B8B445-55DE-7F4A-86C5-C5791ED21FCD}" sibTransId="{81568FCC-9A91-C44A-A4FA-4A63C8267235}"/>
    <dgm:cxn modelId="{11D3D703-27F2-9642-B4EF-EED5FA3105CA}" type="presOf" srcId="{F5A966BB-3B59-4C4B-AB2A-C4F1F95EC777}" destId="{CBF4FCB5-FBB1-5A4F-92A9-F35025B41C42}" srcOrd="0" destOrd="0" presId="urn:microsoft.com/office/officeart/2005/8/layout/vList5"/>
    <dgm:cxn modelId="{330E3968-BD6A-604B-9D99-3F3FC52FF58B}" type="presOf" srcId="{0C664871-E378-6147-AC0E-938AAD847632}" destId="{C7FD282C-E0EE-6940-82B7-3816D5F1256D}" srcOrd="0" destOrd="1" presId="urn:microsoft.com/office/officeart/2005/8/layout/vList5"/>
    <dgm:cxn modelId="{304C0A7E-FEF0-8644-932A-3505BEF8A3E3}" srcId="{F5A966BB-3B59-4C4B-AB2A-C4F1F95EC777}" destId="{74A8FDAD-D54C-7842-91BA-04D5F2A0963F}" srcOrd="2" destOrd="0" parTransId="{2798BFD7-2EB1-144B-B4AF-2D3A754FBB12}" sibTransId="{427C3C85-4D0F-AB4F-BDE6-D0C38488408B}"/>
    <dgm:cxn modelId="{B4AEED29-A87B-0F4D-8BAC-D5CA78540C55}" srcId="{515DFE2B-2BFC-AF4E-A40C-9F0BA2CD1457}" destId="{94832066-8765-484A-B495-5CEAB70D5872}" srcOrd="3" destOrd="0" parTransId="{A8834AA3-E62E-754B-AE60-C876185ACB5B}" sibTransId="{EC253BB4-5039-564F-9C09-7B6669C82FAE}"/>
    <dgm:cxn modelId="{5CD73408-5660-9041-8C61-CFA3DD3D0C57}" srcId="{74A8FDAD-D54C-7842-91BA-04D5F2A0963F}" destId="{0A3795EE-9BAD-294C-BDAB-2A52DAAFF48C}" srcOrd="1" destOrd="0" parTransId="{03798ACD-2BE4-AE47-9BF4-2B465C3735E4}" sibTransId="{0E4CF9E9-3155-7748-9FCD-1E22745FA53A}"/>
    <dgm:cxn modelId="{0058059F-6EF3-584E-9237-BD214B0F0E06}" srcId="{3DE093EF-7A9B-EA44-9A80-6EF2814E15FD}" destId="{F777137D-0B65-6A4F-A42D-A034FFE52367}" srcOrd="2" destOrd="0" parTransId="{90244E7D-23B4-8F41-808A-62F5307FBB2E}" sibTransId="{6BA75F54-763C-1448-93C2-06E0CDB470A3}"/>
    <dgm:cxn modelId="{88E32B51-7A36-FB44-96E2-487EE797E680}" srcId="{F5A966BB-3B59-4C4B-AB2A-C4F1F95EC777}" destId="{515DFE2B-2BFC-AF4E-A40C-9F0BA2CD1457}" srcOrd="0" destOrd="0" parTransId="{78BC683D-1FD8-574B-9283-48DEDDD2F2E5}" sibTransId="{48ADB73B-A527-DD40-B85A-DEDF6E89A44E}"/>
    <dgm:cxn modelId="{FD54F6C0-123B-7940-813B-FC9FE8DB399F}" type="presOf" srcId="{0BD84BD6-591D-1747-91E6-21B811DA5E4A}" destId="{FBE38E55-50FC-5342-BFAC-4A48853F89DE}" srcOrd="0" destOrd="0" presId="urn:microsoft.com/office/officeart/2005/8/layout/vList5"/>
    <dgm:cxn modelId="{CBA89A5C-B79D-3846-A949-22ADA96E514F}" type="presOf" srcId="{0A3795EE-9BAD-294C-BDAB-2A52DAAFF48C}" destId="{C608DD48-8276-514F-BAC0-91C198D7D0F9}" srcOrd="0" destOrd="1" presId="urn:microsoft.com/office/officeart/2005/8/layout/vList5"/>
    <dgm:cxn modelId="{050BBFF2-AF31-D943-8044-F4330FAB3709}" type="presOf" srcId="{74A8FDAD-D54C-7842-91BA-04D5F2A0963F}" destId="{4C03FA79-1A81-C545-91E6-27EE0AB1ABCF}" srcOrd="0" destOrd="0" presId="urn:microsoft.com/office/officeart/2005/8/layout/vList5"/>
    <dgm:cxn modelId="{1088F418-97AB-4840-A031-3B48913FCE6C}" srcId="{3DE093EF-7A9B-EA44-9A80-6EF2814E15FD}" destId="{FF9D83CC-C947-1340-8679-7DC9FCA59543}" srcOrd="1" destOrd="0" parTransId="{152D1647-1FBC-7941-AA0A-8C4C7223AFE2}" sibTransId="{39A190F6-76E4-6B42-BA4D-1A677FCF66FA}"/>
    <dgm:cxn modelId="{557C5BBE-F50A-F645-9615-E5C2B0528126}" type="presOf" srcId="{98D40C4E-5284-ED41-BA28-1FE19BBA9208}" destId="{C608DD48-8276-514F-BAC0-91C198D7D0F9}" srcOrd="0" destOrd="2" presId="urn:microsoft.com/office/officeart/2005/8/layout/vList5"/>
    <dgm:cxn modelId="{ABD5CEED-AB35-7346-AAC2-F95310416FD0}" srcId="{515DFE2B-2BFC-AF4E-A40C-9F0BA2CD1457}" destId="{F8CEC1EE-DDFA-4344-9CD6-742D63CA1A84}" srcOrd="2" destOrd="0" parTransId="{43D4B008-E3DD-BD49-A441-149F4A789EDD}" sibTransId="{D94663B7-1ED8-1C46-A0A8-C53522972336}"/>
    <dgm:cxn modelId="{33D30226-ED9A-134F-A49F-605A80AB9E1E}" type="presOf" srcId="{2B285DBB-080F-E84A-BBA5-9A3C227FE67B}" destId="{C7FD282C-E0EE-6940-82B7-3816D5F1256D}" srcOrd="0" destOrd="0" presId="urn:microsoft.com/office/officeart/2005/8/layout/vList5"/>
    <dgm:cxn modelId="{8FCF9AEB-17B7-4945-A2C9-20283421FD5D}" type="presOf" srcId="{F777137D-0B65-6A4F-A42D-A034FFE52367}" destId="{FBE38E55-50FC-5342-BFAC-4A48853F89DE}" srcOrd="0" destOrd="2" presId="urn:microsoft.com/office/officeart/2005/8/layout/vList5"/>
    <dgm:cxn modelId="{8CC3D399-BDE3-FF4D-A7F0-B908CD7B2FA4}" type="presParOf" srcId="{CBF4FCB5-FBB1-5A4F-92A9-F35025B41C42}" destId="{1DC8F939-8648-A34F-944D-474A783AB6AE}" srcOrd="0" destOrd="0" presId="urn:microsoft.com/office/officeart/2005/8/layout/vList5"/>
    <dgm:cxn modelId="{518351A0-CEFA-7B43-A6FD-B8285A9DE32C}" type="presParOf" srcId="{1DC8F939-8648-A34F-944D-474A783AB6AE}" destId="{0ED9F8C5-0250-0D4C-88A9-BF8A760CC431}" srcOrd="0" destOrd="0" presId="urn:microsoft.com/office/officeart/2005/8/layout/vList5"/>
    <dgm:cxn modelId="{A4A2BA38-5362-494B-AFEE-DF08F7C57EB2}" type="presParOf" srcId="{1DC8F939-8648-A34F-944D-474A783AB6AE}" destId="{C7FD282C-E0EE-6940-82B7-3816D5F1256D}" srcOrd="1" destOrd="0" presId="urn:microsoft.com/office/officeart/2005/8/layout/vList5"/>
    <dgm:cxn modelId="{BB036F45-BB59-754A-89F1-E99A0D891C3B}" type="presParOf" srcId="{CBF4FCB5-FBB1-5A4F-92A9-F35025B41C42}" destId="{E787057B-9CC5-FE4A-ABC0-E5B209792C89}" srcOrd="1" destOrd="0" presId="urn:microsoft.com/office/officeart/2005/8/layout/vList5"/>
    <dgm:cxn modelId="{E8029CE9-65FB-A547-B553-D4C144ED166C}" type="presParOf" srcId="{CBF4FCB5-FBB1-5A4F-92A9-F35025B41C42}" destId="{1E44D196-4261-3644-9986-D59DA63E2314}" srcOrd="2" destOrd="0" presId="urn:microsoft.com/office/officeart/2005/8/layout/vList5"/>
    <dgm:cxn modelId="{7947BDFF-E8CD-FF4E-AA0F-C237AD773273}" type="presParOf" srcId="{1E44D196-4261-3644-9986-D59DA63E2314}" destId="{065460EE-E512-B54D-90A8-462A137FF806}" srcOrd="0" destOrd="0" presId="urn:microsoft.com/office/officeart/2005/8/layout/vList5"/>
    <dgm:cxn modelId="{711CD040-79B5-DF48-8C7B-E2E18190DCC3}" type="presParOf" srcId="{1E44D196-4261-3644-9986-D59DA63E2314}" destId="{FBE38E55-50FC-5342-BFAC-4A48853F89DE}" srcOrd="1" destOrd="0" presId="urn:microsoft.com/office/officeart/2005/8/layout/vList5"/>
    <dgm:cxn modelId="{F0BD220A-A657-D34B-A65C-CE77E6341745}" type="presParOf" srcId="{CBF4FCB5-FBB1-5A4F-92A9-F35025B41C42}" destId="{9F9B2674-4CE5-8848-AB39-C71AE6579645}" srcOrd="3" destOrd="0" presId="urn:microsoft.com/office/officeart/2005/8/layout/vList5"/>
    <dgm:cxn modelId="{B68EEA7B-B570-3648-9949-B8580EB6B8E3}" type="presParOf" srcId="{CBF4FCB5-FBB1-5A4F-92A9-F35025B41C42}" destId="{EF69EAAA-B4FF-6949-A2DB-D2061FEA13F6}" srcOrd="4" destOrd="0" presId="urn:microsoft.com/office/officeart/2005/8/layout/vList5"/>
    <dgm:cxn modelId="{1D5CACF3-C72D-7747-81D0-9C7D6E5E303F}" type="presParOf" srcId="{EF69EAAA-B4FF-6949-A2DB-D2061FEA13F6}" destId="{4C03FA79-1A81-C545-91E6-27EE0AB1ABCF}" srcOrd="0" destOrd="0" presId="urn:microsoft.com/office/officeart/2005/8/layout/vList5"/>
    <dgm:cxn modelId="{B017BDAB-DF7D-BF4B-ABDC-BB2CAA85B68F}" type="presParOf" srcId="{EF69EAAA-B4FF-6949-A2DB-D2061FEA13F6}" destId="{C608DD48-8276-514F-BAC0-91C198D7D0F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FD282C-E0EE-6940-82B7-3816D5F1256D}">
      <dsp:nvSpPr>
        <dsp:cNvPr id="0" name=""/>
        <dsp:cNvSpPr/>
      </dsp:nvSpPr>
      <dsp:spPr>
        <a:xfrm rot="5400000">
          <a:off x="2723016" y="-1040325"/>
          <a:ext cx="937137" cy="3035503"/>
        </a:xfrm>
        <a:prstGeom prst="flowChartAlternateProcess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kern="1200" dirty="0" smtClean="0">
              <a:latin typeface="Helvetica Light"/>
              <a:cs typeface="Helvetica Light"/>
            </a:rPr>
            <a:t>Alert when</a:t>
          </a:r>
          <a:r>
            <a:rPr lang="en-US" sz="1000" b="0" i="0" kern="1200" baseline="0" dirty="0" smtClean="0">
              <a:latin typeface="Helvetica Light"/>
              <a:cs typeface="Helvetica Light"/>
            </a:rPr>
            <a:t> there is a fire in the home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kern="1200" dirty="0" smtClean="0">
              <a:latin typeface="Helvetica Light"/>
              <a:cs typeface="Helvetica Light"/>
            </a:rPr>
            <a:t>Alert when windows/doors</a:t>
          </a:r>
          <a:r>
            <a:rPr lang="en-US" sz="1000" b="0" i="0" kern="1200" baseline="0" dirty="0" smtClean="0">
              <a:latin typeface="Helvetica Light"/>
              <a:cs typeface="Helvetica Light"/>
            </a:rPr>
            <a:t> are opened when you are away</a:t>
          </a:r>
          <a:endParaRPr lang="en-US" sz="1000" b="0" i="0" kern="1200" dirty="0">
            <a:latin typeface="Helvetica Light"/>
            <a:cs typeface="Helvetica Ligh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kern="1200" baseline="0" dirty="0" smtClean="0">
              <a:latin typeface="Helvetica Light"/>
              <a:cs typeface="Helvetica Light"/>
            </a:rPr>
            <a:t>Alert when there’s a water leak</a:t>
          </a:r>
          <a:endParaRPr lang="en-US" sz="1000" b="0" i="0" kern="1200" dirty="0">
            <a:latin typeface="Helvetica Light"/>
            <a:cs typeface="Helvetica Ligh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kern="1200" baseline="0" dirty="0" smtClean="0">
              <a:latin typeface="Helvetica Light"/>
              <a:cs typeface="Helvetica Light"/>
            </a:rPr>
            <a:t>Monitor the home with security cameras</a:t>
          </a:r>
          <a:endParaRPr lang="en-US" sz="1000" b="0" i="0" kern="1200" dirty="0">
            <a:latin typeface="Helvetica Light"/>
            <a:cs typeface="Helvetica Light"/>
          </a:endParaRPr>
        </a:p>
      </dsp:txBody>
      <dsp:txXfrm rot="-5400000">
        <a:off x="1719579" y="54604"/>
        <a:ext cx="2944011" cy="845645"/>
      </dsp:txXfrm>
    </dsp:sp>
    <dsp:sp modelId="{0ED9F8C5-0250-0D4C-88A9-BF8A760CC431}">
      <dsp:nvSpPr>
        <dsp:cNvPr id="0" name=""/>
        <dsp:cNvSpPr/>
      </dsp:nvSpPr>
      <dsp:spPr>
        <a:xfrm>
          <a:off x="127104" y="39260"/>
          <a:ext cx="1453262" cy="85933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Safety and Security</a:t>
          </a:r>
          <a:endParaRPr lang="en-US" sz="1400" kern="1200" dirty="0"/>
        </a:p>
      </dsp:txBody>
      <dsp:txXfrm>
        <a:off x="169053" y="81209"/>
        <a:ext cx="1369364" cy="775433"/>
      </dsp:txXfrm>
    </dsp:sp>
    <dsp:sp modelId="{FBE38E55-50FC-5342-BFAC-4A48853F89DE}">
      <dsp:nvSpPr>
        <dsp:cNvPr id="0" name=""/>
        <dsp:cNvSpPr/>
      </dsp:nvSpPr>
      <dsp:spPr>
        <a:xfrm rot="5400000">
          <a:off x="2723016" y="-44616"/>
          <a:ext cx="937137" cy="3035503"/>
        </a:xfrm>
        <a:prstGeom prst="flowChartAlternateProcess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kern="1200" dirty="0" smtClean="0">
              <a:latin typeface="Helvetica Light"/>
              <a:cs typeface="Helvetica Light"/>
            </a:rPr>
            <a:t>Alert when energy usage is abnormally high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kern="1200" dirty="0" smtClean="0">
              <a:latin typeface="Helvetica Light"/>
              <a:cs typeface="Helvetica Light"/>
            </a:rPr>
            <a:t>Remotely program, monito</a:t>
          </a:r>
          <a:r>
            <a:rPr lang="en-US" sz="1000" b="0" i="0" kern="1200" baseline="0" dirty="0" smtClean="0">
              <a:latin typeface="Helvetica Light"/>
              <a:cs typeface="Helvetica Light"/>
            </a:rPr>
            <a:t> and adjust thermostat in the home</a:t>
          </a:r>
          <a:endParaRPr lang="en-US" sz="1000" b="0" i="0" kern="1200" baseline="0" dirty="0">
            <a:latin typeface="Helvetica Light"/>
            <a:cs typeface="Helvetica Ligh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kern="1200" baseline="0" dirty="0" smtClean="0">
              <a:latin typeface="Helvetica Light"/>
              <a:cs typeface="Helvetica Light"/>
            </a:rPr>
            <a:t>Automatically adjust appliance settings to minimize energy consumption</a:t>
          </a:r>
          <a:endParaRPr lang="en-US" sz="1000" b="0" i="0" kern="1200" baseline="0" dirty="0">
            <a:latin typeface="Helvetica Light"/>
            <a:cs typeface="Helvetica Light"/>
          </a:endParaRPr>
        </a:p>
      </dsp:txBody>
      <dsp:txXfrm rot="-5400000">
        <a:off x="1719579" y="1050313"/>
        <a:ext cx="2944011" cy="845645"/>
      </dsp:txXfrm>
    </dsp:sp>
    <dsp:sp modelId="{065460EE-E512-B54D-90A8-462A137FF806}">
      <dsp:nvSpPr>
        <dsp:cNvPr id="0" name=""/>
        <dsp:cNvSpPr/>
      </dsp:nvSpPr>
      <dsp:spPr>
        <a:xfrm>
          <a:off x="127104" y="1034969"/>
          <a:ext cx="1453262" cy="859331"/>
        </a:xfrm>
        <a:prstGeom prst="round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Energy</a:t>
          </a:r>
          <a:endParaRPr lang="en-US" sz="1400" kern="1200" dirty="0"/>
        </a:p>
      </dsp:txBody>
      <dsp:txXfrm>
        <a:off x="169053" y="1076918"/>
        <a:ext cx="1369364" cy="775433"/>
      </dsp:txXfrm>
    </dsp:sp>
    <dsp:sp modelId="{C608DD48-8276-514F-BAC0-91C198D7D0F9}">
      <dsp:nvSpPr>
        <dsp:cNvPr id="0" name=""/>
        <dsp:cNvSpPr/>
      </dsp:nvSpPr>
      <dsp:spPr>
        <a:xfrm rot="5400000">
          <a:off x="2723016" y="942950"/>
          <a:ext cx="937137" cy="3035503"/>
        </a:xfrm>
        <a:prstGeom prst="flowChartAlternateProcess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kern="1200" dirty="0" smtClean="0">
              <a:latin typeface="Helvetica Light"/>
              <a:cs typeface="Helvetica Light"/>
            </a:rPr>
            <a:t>Remotely lock</a:t>
          </a:r>
          <a:r>
            <a:rPr lang="en-US" sz="1000" b="0" i="0" kern="1200" baseline="0" dirty="0" smtClean="0">
              <a:latin typeface="Helvetica Light"/>
              <a:cs typeface="Helvetica Light"/>
            </a:rPr>
            <a:t> and unlock doors in the home</a:t>
          </a:r>
          <a:endParaRPr lang="en-US" sz="1000" b="0" i="0" kern="1200" dirty="0">
            <a:latin typeface="Helvetica Light"/>
            <a:cs typeface="Helvetica Ligh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kern="1200" dirty="0" smtClean="0">
              <a:latin typeface="Helvetica Light"/>
              <a:cs typeface="Helvetica Light"/>
            </a:rPr>
            <a:t>Remotely turn</a:t>
          </a:r>
          <a:r>
            <a:rPr lang="en-US" sz="1000" b="0" i="0" kern="1200" baseline="0" dirty="0" smtClean="0">
              <a:latin typeface="Helvetica Light"/>
              <a:cs typeface="Helvetica Light"/>
            </a:rPr>
            <a:t> on/off lights in the home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kern="1200" baseline="0" dirty="0" smtClean="0">
              <a:latin typeface="Helvetica Light"/>
              <a:cs typeface="Helvetica Light"/>
            </a:rPr>
            <a:t>Use voice commands to control devices and call for services (</a:t>
          </a:r>
          <a:r>
            <a:rPr lang="en-US" sz="1000" b="0" i="0" kern="1200" baseline="0" dirty="0" err="1" smtClean="0">
              <a:latin typeface="Helvetica Light"/>
              <a:cs typeface="Helvetica Light"/>
            </a:rPr>
            <a:t>uber</a:t>
          </a:r>
          <a:r>
            <a:rPr lang="en-US" sz="1000" b="0" i="0" kern="1200" baseline="0" dirty="0" smtClean="0">
              <a:latin typeface="Helvetica Light"/>
              <a:cs typeface="Helvetica Light"/>
            </a:rPr>
            <a:t>, pizza)</a:t>
          </a:r>
        </a:p>
      </dsp:txBody>
      <dsp:txXfrm rot="-5400000">
        <a:off x="1719579" y="2037879"/>
        <a:ext cx="2944011" cy="845645"/>
      </dsp:txXfrm>
    </dsp:sp>
    <dsp:sp modelId="{4C03FA79-1A81-C545-91E6-27EE0AB1ABCF}">
      <dsp:nvSpPr>
        <dsp:cNvPr id="0" name=""/>
        <dsp:cNvSpPr/>
      </dsp:nvSpPr>
      <dsp:spPr>
        <a:xfrm>
          <a:off x="127104" y="2030678"/>
          <a:ext cx="1453262" cy="859331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Convenience</a:t>
          </a:r>
          <a:endParaRPr lang="en-US" sz="1400" kern="1200" dirty="0"/>
        </a:p>
      </dsp:txBody>
      <dsp:txXfrm>
        <a:off x="169053" y="2072627"/>
        <a:ext cx="1369364" cy="775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D1EC9-D297-614B-9098-C5A34C1EEAFD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59-BD59-F749-AEB9-4E487FEDB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82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D1EC9-D297-614B-9098-C5A34C1EEAFD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59-BD59-F749-AEB9-4E487FEDB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65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D1EC9-D297-614B-9098-C5A34C1EEAFD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59-BD59-F749-AEB9-4E487FEDB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32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D1EC9-D297-614B-9098-C5A34C1EEAFD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59-BD59-F749-AEB9-4E487FEDB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95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D1EC9-D297-614B-9098-C5A34C1EEAFD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59-BD59-F749-AEB9-4E487FEDB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0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D1EC9-D297-614B-9098-C5A34C1EEAFD}" type="datetimeFigureOut">
              <a:rPr lang="en-US" smtClean="0"/>
              <a:t>8/1/16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59-BD59-F749-AEB9-4E487FEDB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7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D1EC9-D297-614B-9098-C5A34C1EEAFD}" type="datetimeFigureOut">
              <a:rPr lang="en-US" smtClean="0"/>
              <a:t>8/1/16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59-BD59-F749-AEB9-4E487FEDB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4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D1EC9-D297-614B-9098-C5A34C1EEAFD}" type="datetimeFigureOut">
              <a:rPr lang="en-US" smtClean="0"/>
              <a:t>8/1/16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59-BD59-F749-AEB9-4E487FEDB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1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D1EC9-D297-614B-9098-C5A34C1EEAFD}" type="datetimeFigureOut">
              <a:rPr lang="en-US" smtClean="0"/>
              <a:t>8/1/16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59-BD59-F749-AEB9-4E487FEDB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D1EC9-D297-614B-9098-C5A34C1EEAFD}" type="datetimeFigureOut">
              <a:rPr lang="en-US" smtClean="0"/>
              <a:t>8/1/16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59-BD59-F749-AEB9-4E487FEDB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8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D1EC9-D297-614B-9098-C5A34C1EEAFD}" type="datetimeFigureOut">
              <a:rPr lang="en-US" smtClean="0"/>
              <a:t>8/1/16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6459-BD59-F749-AEB9-4E487FEDB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17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D1EC9-D297-614B-9098-C5A34C1EEAFD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56459-BD59-F749-AEB9-4E487FEDB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3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jpg"/><Relationship Id="rId12" Type="http://schemas.openxmlformats.org/officeDocument/2006/relationships/image" Target="../media/image41.jpg"/><Relationship Id="rId13" Type="http://schemas.openxmlformats.org/officeDocument/2006/relationships/image" Target="../media/image42.png"/><Relationship Id="rId14" Type="http://schemas.openxmlformats.org/officeDocument/2006/relationships/image" Target="../media/image43.jpe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jpeg"/><Relationship Id="rId18" Type="http://schemas.openxmlformats.org/officeDocument/2006/relationships/image" Target="../media/image47.jpg"/><Relationship Id="rId19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38.jpg"/><Relationship Id="rId9" Type="http://schemas.openxmlformats.org/officeDocument/2006/relationships/image" Target="../media/image39.jpeg"/><Relationship Id="rId10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tiff"/><Relationship Id="rId12" Type="http://schemas.openxmlformats.org/officeDocument/2006/relationships/image" Target="../media/image59.tiff"/><Relationship Id="rId13" Type="http://schemas.openxmlformats.org/officeDocument/2006/relationships/image" Target="../media/image60.tiff"/><Relationship Id="rId14" Type="http://schemas.openxmlformats.org/officeDocument/2006/relationships/image" Target="../media/image61.tiff"/><Relationship Id="rId15" Type="http://schemas.openxmlformats.org/officeDocument/2006/relationships/image" Target="../media/image62.tiff"/><Relationship Id="rId16" Type="http://schemas.openxmlformats.org/officeDocument/2006/relationships/image" Target="../media/image63.tiff"/><Relationship Id="rId17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tiff"/><Relationship Id="rId3" Type="http://schemas.openxmlformats.org/officeDocument/2006/relationships/image" Target="../media/image50.tiff"/><Relationship Id="rId4" Type="http://schemas.openxmlformats.org/officeDocument/2006/relationships/image" Target="../media/image51.tiff"/><Relationship Id="rId5" Type="http://schemas.openxmlformats.org/officeDocument/2006/relationships/image" Target="../media/image52.tiff"/><Relationship Id="rId6" Type="http://schemas.openxmlformats.org/officeDocument/2006/relationships/image" Target="../media/image53.tiff"/><Relationship Id="rId7" Type="http://schemas.openxmlformats.org/officeDocument/2006/relationships/image" Target="../media/image54.tiff"/><Relationship Id="rId8" Type="http://schemas.openxmlformats.org/officeDocument/2006/relationships/image" Target="../media/image55.tiff"/><Relationship Id="rId9" Type="http://schemas.openxmlformats.org/officeDocument/2006/relationships/image" Target="../media/image56.tiff"/><Relationship Id="rId10" Type="http://schemas.openxmlformats.org/officeDocument/2006/relationships/image" Target="../media/image5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.png"/><Relationship Id="rId12" Type="http://schemas.openxmlformats.org/officeDocument/2006/relationships/image" Target="../media/image91.jpeg"/><Relationship Id="rId13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e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jpe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OxEsqjwNw8" TargetMode="External"/><Relationship Id="rId4" Type="http://schemas.openxmlformats.org/officeDocument/2006/relationships/hyperlink" Target="https://youtu.be/Zj62qxaw67Y" TargetMode="External"/><Relationship Id="rId5" Type="http://schemas.openxmlformats.org/officeDocument/2006/relationships/hyperlink" Target="https://youtu.be/AVzFaKdui7M" TargetMode="External"/><Relationship Id="rId6" Type="http://schemas.openxmlformats.org/officeDocument/2006/relationships/hyperlink" Target="https://youtu.be/oDNN9j5N54Q" TargetMode="External"/><Relationship Id="rId7" Type="http://schemas.openxmlformats.org/officeDocument/2006/relationships/hyperlink" Target="https://youtu.be/J7KBWJejs5U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7.gif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4.tiff"/><Relationship Id="rId21" Type="http://schemas.openxmlformats.org/officeDocument/2006/relationships/image" Target="../media/image25.tiff"/><Relationship Id="rId22" Type="http://schemas.openxmlformats.org/officeDocument/2006/relationships/image" Target="../media/image26.tiff"/><Relationship Id="rId23" Type="http://schemas.openxmlformats.org/officeDocument/2006/relationships/image" Target="../media/image27.tiff"/><Relationship Id="rId24" Type="http://schemas.openxmlformats.org/officeDocument/2006/relationships/image" Target="../media/image28.tiff"/><Relationship Id="rId25" Type="http://schemas.openxmlformats.org/officeDocument/2006/relationships/image" Target="../media/image29.tiff"/><Relationship Id="rId26" Type="http://schemas.openxmlformats.org/officeDocument/2006/relationships/image" Target="../media/image30.tiff"/><Relationship Id="rId27" Type="http://schemas.openxmlformats.org/officeDocument/2006/relationships/image" Target="../media/image31.png"/><Relationship Id="rId28" Type="http://schemas.openxmlformats.org/officeDocument/2006/relationships/image" Target="../media/image32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png"/><Relationship Id="rId30" Type="http://schemas.openxmlformats.org/officeDocument/2006/relationships/image" Target="../media/image34.tiff"/><Relationship Id="rId31" Type="http://schemas.openxmlformats.org/officeDocument/2006/relationships/image" Target="../media/image35.tiff"/><Relationship Id="rId32" Type="http://schemas.openxmlformats.org/officeDocument/2006/relationships/image" Target="../media/image36.tiff"/><Relationship Id="rId9" Type="http://schemas.openxmlformats.org/officeDocument/2006/relationships/image" Target="../media/image15.tiff"/><Relationship Id="rId6" Type="http://schemas.openxmlformats.org/officeDocument/2006/relationships/image" Target="../media/image12.tiff"/><Relationship Id="rId7" Type="http://schemas.openxmlformats.org/officeDocument/2006/relationships/image" Target="../media/image13.png"/><Relationship Id="rId8" Type="http://schemas.openxmlformats.org/officeDocument/2006/relationships/image" Target="../media/image14.tiff"/><Relationship Id="rId33" Type="http://schemas.openxmlformats.org/officeDocument/2006/relationships/image" Target="../media/image37.tiff"/><Relationship Id="rId10" Type="http://schemas.openxmlformats.org/officeDocument/2006/relationships/image" Target="../media/image16.png"/><Relationship Id="rId11" Type="http://schemas.openxmlformats.org/officeDocument/2006/relationships/image" Target="../media/image17.tiff"/><Relationship Id="rId12" Type="http://schemas.openxmlformats.org/officeDocument/2006/relationships/image" Target="../media/image18.tiff"/><Relationship Id="rId13" Type="http://schemas.openxmlformats.org/officeDocument/2006/relationships/image" Target="../media/image19.tiff"/><Relationship Id="rId14" Type="http://schemas.openxmlformats.org/officeDocument/2006/relationships/image" Target="../media/image20.tiff"/><Relationship Id="rId15" Type="http://schemas.openxmlformats.org/officeDocument/2006/relationships/image" Target="../media/image21.jpeg"/><Relationship Id="rId16" Type="http://schemas.microsoft.com/office/2007/relationships/hdphoto" Target="../media/hdphoto1.wdp"/><Relationship Id="rId17" Type="http://schemas.openxmlformats.org/officeDocument/2006/relationships/image" Target="../media/image22.jpeg"/><Relationship Id="rId18" Type="http://schemas.microsoft.com/office/2007/relationships/hdphoto" Target="../media/hdphoto2.wdp"/><Relationship Id="rId19" Type="http://schemas.openxmlformats.org/officeDocument/2006/relationships/image" Target="../media/image2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olutoBot-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r="1961" b="3441"/>
          <a:stretch/>
        </p:blipFill>
        <p:spPr>
          <a:xfrm>
            <a:off x="1" y="-15472"/>
            <a:ext cx="9143998" cy="43185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4912" y="1277302"/>
            <a:ext cx="4180318" cy="1102519"/>
          </a:xfrm>
        </p:spPr>
        <p:txBody>
          <a:bodyPr>
            <a:noAutofit/>
          </a:bodyPr>
          <a:lstStyle/>
          <a:p>
            <a:r>
              <a:rPr lang="en-US" sz="4800" b="1" dirty="0" err="1" smtClean="0">
                <a:solidFill>
                  <a:schemeClr val="bg1"/>
                </a:solidFill>
                <a:latin typeface="Helvetica"/>
                <a:cs typeface="Helvetica"/>
              </a:rPr>
              <a:t>Soluto</a:t>
            </a:r>
            <a:r>
              <a:rPr lang="en-US" sz="4800" b="1" dirty="0" smtClean="0">
                <a:solidFill>
                  <a:schemeClr val="bg1"/>
                </a:solidFill>
                <a:latin typeface="Helvetica"/>
                <a:cs typeface="Helvetica"/>
              </a:rPr>
              <a:t> Bot</a:t>
            </a:r>
            <a:endParaRPr lang="en-US" sz="48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4911" y="2188167"/>
            <a:ext cx="4180318" cy="448818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Helvetica Light"/>
                <a:cs typeface="Helvetica Light"/>
              </a:rPr>
              <a:t>July 2016</a:t>
            </a:r>
            <a:endParaRPr lang="en-US" sz="20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 descr="Asurion-Full-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6191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34911" y="511258"/>
            <a:ext cx="4180318" cy="2960347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5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3998" cy="4303123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=</a:t>
            </a:r>
            <a:endParaRPr lang="en-US" dirty="0"/>
          </a:p>
        </p:txBody>
      </p:sp>
      <p:pic>
        <p:nvPicPr>
          <p:cNvPr id="6" name="Picture 5" descr="Asurion-Full-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2562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030021" y="1569145"/>
            <a:ext cx="5352097" cy="202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solidFill>
                <a:srgbClr val="033163"/>
              </a:solidFill>
              <a:latin typeface="Helvetica"/>
              <a:cs typeface="Helvetica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20604" y="261347"/>
            <a:ext cx="7762584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Smart Homes </a:t>
            </a:r>
            <a:r>
              <a:rPr lang="en-US" sz="2000" dirty="0" smtClean="0">
                <a:solidFill>
                  <a:srgbClr val="279ECE"/>
                </a:solidFill>
                <a:latin typeface="Helvetica"/>
                <a:cs typeface="Helvetica"/>
              </a:rPr>
              <a:t>Consumer Needs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82562" y="360299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2373666212"/>
              </p:ext>
            </p:extLst>
          </p:nvPr>
        </p:nvGraphicFramePr>
        <p:xfrm>
          <a:off x="284205" y="1037967"/>
          <a:ext cx="4742974" cy="2929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Rectangle 28"/>
          <p:cNvSpPr/>
          <p:nvPr/>
        </p:nvSpPr>
        <p:spPr>
          <a:xfrm>
            <a:off x="1616676" y="5404192"/>
            <a:ext cx="89586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Soon all home products will be smart home </a:t>
            </a:r>
            <a:r>
              <a:rPr lang="en-US" sz="2400" b="1" dirty="0" smtClean="0">
                <a:solidFill>
                  <a:schemeClr val="accent2"/>
                </a:solidFill>
              </a:rPr>
              <a:t>products.</a:t>
            </a:r>
          </a:p>
          <a:p>
            <a:pPr algn="ctr"/>
            <a:r>
              <a:rPr lang="en-US" sz="2400" b="1" i="1" dirty="0">
                <a:solidFill>
                  <a:schemeClr val="accent2"/>
                </a:solidFill>
              </a:rPr>
              <a:t>D</a:t>
            </a:r>
            <a:r>
              <a:rPr lang="en-US" sz="2400" b="1" i="1" dirty="0" smtClean="0">
                <a:solidFill>
                  <a:schemeClr val="accent2"/>
                </a:solidFill>
              </a:rPr>
              <a:t>oes </a:t>
            </a:r>
            <a:r>
              <a:rPr lang="en-US" sz="2400" b="1" i="1" dirty="0">
                <a:solidFill>
                  <a:schemeClr val="accent2"/>
                </a:solidFill>
              </a:rPr>
              <a:t>BestBuy sell any non-smart TVs today?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338503" y="898824"/>
            <a:ext cx="3266982" cy="3367353"/>
            <a:chOff x="6796621" y="1420234"/>
            <a:chExt cx="4434840" cy="4571091"/>
          </a:xfrm>
        </p:grpSpPr>
        <p:pic>
          <p:nvPicPr>
            <p:cNvPr id="31" name="Picture 30" descr="xfinity-logo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1472" y="1420234"/>
              <a:ext cx="559185" cy="85176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88899" y="1997601"/>
              <a:ext cx="3623552" cy="3476466"/>
            </a:xfrm>
            <a:prstGeom prst="rect">
              <a:avLst/>
            </a:prstGeom>
          </p:spPr>
        </p:pic>
        <p:pic>
          <p:nvPicPr>
            <p:cNvPr id="33" name="Picture 32" descr="HomeKit-icon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7810" y="4371146"/>
              <a:ext cx="612264" cy="564481"/>
            </a:xfrm>
            <a:prstGeom prst="rect">
              <a:avLst/>
            </a:prstGeom>
          </p:spPr>
        </p:pic>
        <p:pic>
          <p:nvPicPr>
            <p:cNvPr id="34" name="Picture 33" descr="Amazon_Echo_logo_120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3712" y="5086244"/>
              <a:ext cx="570575" cy="604242"/>
            </a:xfrm>
            <a:prstGeom prst="rect">
              <a:avLst/>
            </a:prstGeom>
          </p:spPr>
        </p:pic>
        <p:pic>
          <p:nvPicPr>
            <p:cNvPr id="35" name="Picture 34" descr="https://d16hjwy4p1a8tm.cloudfront.net/assets/logo-circle-horizontal-d82f8fc44b1ed5653cb43f305abb99f8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6621" y="2347951"/>
              <a:ext cx="1006238" cy="212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6" descr="http://a2.files.readwrite.com/image/upload/c_fit,cs_srgb,dpr_1.0,q_80,w_620/MTIyMzAyNDYyNDkyMTgxMDk0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3669" y="2896776"/>
              <a:ext cx="647792" cy="253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 descr="https://encrypted-tbn2.gstatic.com/images?q=tbn:ANd9GcRW8ZHjJdqS-omKG6KxgflMUt9weaqMEQlwdioigJMJOdgtyGnWBy1ub6_l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9906" y="2328589"/>
              <a:ext cx="551027" cy="230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4" descr="https://my-digitallife.att.com/content/lbb3/en/footer/_jcr_content/par15/image_1.img.png/1435658955987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7749" y="1825345"/>
              <a:ext cx="936632" cy="291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 descr="Hue-Logo.jpe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1290" y="5409333"/>
              <a:ext cx="364820" cy="386346"/>
            </a:xfrm>
            <a:prstGeom prst="rect">
              <a:avLst/>
            </a:prstGeom>
          </p:spPr>
        </p:pic>
        <p:pic>
          <p:nvPicPr>
            <p:cNvPr id="40" name="Picture 8" descr="https://encrypted-tbn2.gstatic.com/images?q=tbn:ANd9GcRW8ZHjJdqS-omKG6KxgflMUt9weaqMEQlwdioigJMJOdgtyGnWBy1ub6_l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8720" y="1999872"/>
              <a:ext cx="551027" cy="230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 descr="https://my-digitallife.att.com/content/lbb3/en/footer/_jcr_content/par15/image_1.img.png/1435658955987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1201" y="1545885"/>
              <a:ext cx="936632" cy="291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 descr="e2011061676383.jp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0144" y="5402022"/>
              <a:ext cx="986148" cy="589303"/>
            </a:xfrm>
            <a:prstGeom prst="rect">
              <a:avLst/>
            </a:prstGeom>
          </p:spPr>
        </p:pic>
        <p:pic>
          <p:nvPicPr>
            <p:cNvPr id="43" name="Picture 42" descr="Samsung-Smart-Home-logo.jp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316" y="4901219"/>
              <a:ext cx="938843" cy="260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077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08502" y="345297"/>
            <a:ext cx="7807569" cy="4418310"/>
            <a:chOff x="481537" y="232549"/>
            <a:chExt cx="11378239" cy="643895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2207" y="1264447"/>
              <a:ext cx="1725386" cy="172538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0212" y="1588012"/>
              <a:ext cx="1338943" cy="13389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3965" y="232549"/>
              <a:ext cx="1340757" cy="13407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2365" y="297162"/>
              <a:ext cx="1291771" cy="129177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6832" y="4920735"/>
              <a:ext cx="1740906" cy="1750769"/>
            </a:xfrm>
            <a:prstGeom prst="rect">
              <a:avLst/>
            </a:prstGeom>
          </p:spPr>
        </p:pic>
        <p:cxnSp>
          <p:nvCxnSpPr>
            <p:cNvPr id="8" name="Straight Connector 7"/>
            <p:cNvCxnSpPr>
              <a:stCxn id="5" idx="3"/>
            </p:cNvCxnSpPr>
            <p:nvPr/>
          </p:nvCxnSpPr>
          <p:spPr>
            <a:xfrm>
              <a:off x="3884722" y="902928"/>
              <a:ext cx="428171" cy="3220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4" idx="3"/>
            </p:cNvCxnSpPr>
            <p:nvPr/>
          </p:nvCxnSpPr>
          <p:spPr>
            <a:xfrm flipV="1">
              <a:off x="3629155" y="2127140"/>
              <a:ext cx="593736" cy="1303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542241" y="1196512"/>
              <a:ext cx="419099" cy="3320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537" y="4763058"/>
              <a:ext cx="816224" cy="1275350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1236365" y="5464348"/>
              <a:ext cx="359114" cy="2595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634" y="3649994"/>
              <a:ext cx="2345871" cy="2345871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 flipH="1">
              <a:off x="4415569" y="3100394"/>
              <a:ext cx="451568" cy="7467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7862" y="3433064"/>
              <a:ext cx="1028345" cy="1028345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 flipH="1">
              <a:off x="3214344" y="5381509"/>
              <a:ext cx="302217" cy="225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05706" y="5036453"/>
              <a:ext cx="1490798" cy="1632857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>
              <a:off x="5397501" y="4943466"/>
              <a:ext cx="350156" cy="6632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86982" y="3624263"/>
              <a:ext cx="3134717" cy="1412190"/>
            </a:xfrm>
            <a:prstGeom prst="rect">
              <a:avLst/>
            </a:prstGeom>
          </p:spPr>
        </p:pic>
        <p:cxnSp>
          <p:nvCxnSpPr>
            <p:cNvPr id="20" name="Straight Connector 19"/>
            <p:cNvCxnSpPr>
              <a:endCxn id="19" idx="1"/>
            </p:cNvCxnSpPr>
            <p:nvPr/>
          </p:nvCxnSpPr>
          <p:spPr>
            <a:xfrm>
              <a:off x="5572579" y="2935944"/>
              <a:ext cx="2514403" cy="13944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2923" y="5275083"/>
              <a:ext cx="1061417" cy="1026337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>
            <a:xfrm flipV="1">
              <a:off x="9123631" y="4763058"/>
              <a:ext cx="530709" cy="3589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8889" y="1941981"/>
              <a:ext cx="2814075" cy="1582917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5630254" y="2147842"/>
              <a:ext cx="1537989" cy="5855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72425" y="1622172"/>
              <a:ext cx="1808330" cy="2169996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9123631" y="2733439"/>
              <a:ext cx="34879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71139" y="3633150"/>
              <a:ext cx="682388" cy="1172249"/>
            </a:xfrm>
            <a:prstGeom prst="rect">
              <a:avLst/>
            </a:prstGeom>
          </p:spPr>
        </p:pic>
        <p:cxnSp>
          <p:nvCxnSpPr>
            <p:cNvPr id="28" name="Straight Connector 27"/>
            <p:cNvCxnSpPr>
              <a:endCxn id="27" idx="1"/>
            </p:cNvCxnSpPr>
            <p:nvPr/>
          </p:nvCxnSpPr>
          <p:spPr>
            <a:xfrm flipV="1">
              <a:off x="5397501" y="4219275"/>
              <a:ext cx="273638" cy="2014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195379" y="3947237"/>
              <a:ext cx="321182" cy="3009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630254" y="943047"/>
              <a:ext cx="3138189" cy="9989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63816" y="280141"/>
              <a:ext cx="1699477" cy="143435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83622" y="313080"/>
              <a:ext cx="1276154" cy="1276154"/>
            </a:xfrm>
            <a:prstGeom prst="rect">
              <a:avLst/>
            </a:prstGeom>
          </p:spPr>
        </p:pic>
        <p:cxnSp>
          <p:nvCxnSpPr>
            <p:cNvPr id="33" name="Straight Connector 32"/>
            <p:cNvCxnSpPr>
              <a:endCxn id="32" idx="1"/>
            </p:cNvCxnSpPr>
            <p:nvPr/>
          </p:nvCxnSpPr>
          <p:spPr>
            <a:xfrm>
              <a:off x="10156371" y="902927"/>
              <a:ext cx="427251" cy="482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8669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surion-Full-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2562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030021" y="1569145"/>
            <a:ext cx="5352097" cy="202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solidFill>
                <a:srgbClr val="033163"/>
              </a:solidFill>
              <a:latin typeface="Helvetica"/>
              <a:cs typeface="Helvetica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20605" y="631752"/>
            <a:ext cx="2066848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rgbClr val="279ECE"/>
                </a:solidFill>
                <a:latin typeface="Helvetica"/>
                <a:cs typeface="Helvetica"/>
              </a:rPr>
              <a:t>Consumer Effort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in Journey to a Smart Home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82562" y="578094"/>
            <a:ext cx="2" cy="815860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2358FC5-11EF-9F49-9FFB-A9767DB3AFF4}" type="datetime6">
              <a:rPr lang="en-US" smtClean="0"/>
              <a:t>August 16</a:t>
            </a:fld>
            <a:endParaRPr lang="en-US" dirty="0"/>
          </a:p>
        </p:txBody>
      </p:sp>
      <p:sp>
        <p:nvSpPr>
          <p:cNvPr id="2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Asurion</a:t>
            </a:r>
            <a:endParaRPr lang="en-US" dirty="0"/>
          </a:p>
        </p:txBody>
      </p:sp>
      <p:sp>
        <p:nvSpPr>
          <p:cNvPr id="3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778ABAB-C0CC-5E4F-B159-2B2DEE610F3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20604" y="3709971"/>
            <a:ext cx="19367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A6A6A6"/>
                </a:solidFill>
                <a:latin typeface="Arial" charset="0"/>
                <a:ea typeface="Arial" charset="0"/>
                <a:cs typeface="Arial" charset="0"/>
              </a:rPr>
              <a:t>Source: </a:t>
            </a:r>
            <a:r>
              <a:rPr lang="en-US" sz="1100" dirty="0" err="1">
                <a:solidFill>
                  <a:srgbClr val="A6A6A6"/>
                </a:solidFill>
                <a:latin typeface="Arial" charset="0"/>
                <a:ea typeface="Arial" charset="0"/>
                <a:cs typeface="Arial" charset="0"/>
              </a:rPr>
              <a:t>Support.com</a:t>
            </a:r>
            <a:r>
              <a:rPr lang="en-US" sz="1100" dirty="0">
                <a:solidFill>
                  <a:srgbClr val="A6A6A6"/>
                </a:solidFill>
                <a:latin typeface="Arial" charset="0"/>
                <a:ea typeface="Arial" charset="0"/>
                <a:cs typeface="Arial" charset="0"/>
              </a:rPr>
              <a:t>, 2016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82563" y="2288720"/>
            <a:ext cx="20969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A6A6A6"/>
                </a:solidFill>
                <a:latin typeface="Helvetica"/>
                <a:cs typeface="Helvetica"/>
              </a:rPr>
              <a:t>79% of people</a:t>
            </a:r>
          </a:p>
          <a:p>
            <a:r>
              <a:rPr lang="en-US" sz="1600" dirty="0" smtClean="0">
                <a:solidFill>
                  <a:srgbClr val="A6A6A6"/>
                </a:solidFill>
                <a:latin typeface="+mj-lt"/>
              </a:rPr>
              <a:t>would </a:t>
            </a:r>
            <a:r>
              <a:rPr lang="en-US" sz="1600" dirty="0" smtClean="0">
                <a:solidFill>
                  <a:srgbClr val="A6A6A6"/>
                </a:solidFill>
                <a:latin typeface="+mj-lt"/>
              </a:rPr>
              <a:t>prefer a one-stop source to resolve all of the needs with their technology.*</a:t>
            </a:r>
            <a:endParaRPr lang="en-US" sz="8800" dirty="0">
              <a:solidFill>
                <a:srgbClr val="A6A6A6"/>
              </a:solidFill>
              <a:latin typeface="+mj-l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550951" y="419666"/>
            <a:ext cx="6380818" cy="3774847"/>
            <a:chOff x="3326196" y="952425"/>
            <a:chExt cx="8895332" cy="5262416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6196" y="952425"/>
              <a:ext cx="8365524" cy="469420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850562" y="1062074"/>
              <a:ext cx="1865871" cy="10503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262455" y="2610787"/>
              <a:ext cx="1231558" cy="10503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446908" y="4649652"/>
              <a:ext cx="2244812" cy="10503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307395" y="4340733"/>
              <a:ext cx="1865871" cy="10503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995256" y="1173285"/>
              <a:ext cx="2940554" cy="6301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r>
                <a:rPr lang="en-US" sz="1000" b="1" dirty="0" smtClean="0">
                  <a:solidFill>
                    <a:srgbClr val="7F7F7F"/>
                  </a:solidFill>
                  <a:latin typeface="Helvetica"/>
                  <a:ea typeface="Arial" charset="0"/>
                  <a:cs typeface="Helvetica"/>
                </a:rPr>
                <a:t>Researching and comparing </a:t>
              </a:r>
              <a:r>
                <a:rPr lang="en-US" sz="1000" dirty="0" smtClean="0">
                  <a:solidFill>
                    <a:srgbClr val="7F7F7F"/>
                  </a:solidFill>
                  <a:latin typeface="Helvetica"/>
                  <a:ea typeface="Arial" charset="0"/>
                  <a:cs typeface="Helvetica"/>
                </a:rPr>
                <a:t>product features and compatibility of all available products</a:t>
              </a:r>
              <a:endParaRPr lang="en-US" sz="1000" b="1" dirty="0">
                <a:solidFill>
                  <a:srgbClr val="7F7F7F"/>
                </a:solidFill>
                <a:latin typeface="Helvetica"/>
                <a:ea typeface="Arial" charset="0"/>
                <a:cs typeface="Helvetica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58324" y="4225405"/>
              <a:ext cx="2960251" cy="1989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r>
                <a:rPr lang="en-US" sz="1000" dirty="0" smtClean="0">
                  <a:solidFill>
                    <a:srgbClr val="7F7F7F"/>
                  </a:solidFill>
                  <a:latin typeface="Helvetica"/>
                  <a:ea typeface="Arial" charset="0"/>
                  <a:cs typeface="Helvetica"/>
                </a:rPr>
                <a:t>Purchasing </a:t>
              </a:r>
              <a:r>
                <a:rPr lang="en-US" sz="1000" b="1" dirty="0" smtClean="0">
                  <a:solidFill>
                    <a:srgbClr val="7F7F7F"/>
                  </a:solidFill>
                  <a:latin typeface="Helvetica"/>
                  <a:ea typeface="Arial" charset="0"/>
                  <a:cs typeface="Helvetica"/>
                </a:rPr>
                <a:t>Online v/s In-store</a:t>
              </a:r>
              <a:r>
                <a:rPr lang="en-US" sz="1000" dirty="0" smtClean="0">
                  <a:solidFill>
                    <a:srgbClr val="7F7F7F"/>
                  </a:solidFill>
                  <a:latin typeface="Helvetica"/>
                  <a:ea typeface="Arial" charset="0"/>
                  <a:cs typeface="Helvetica"/>
                </a:rPr>
                <a:t> and dealing with sales personnel.</a:t>
              </a:r>
            </a:p>
            <a:p>
              <a:pPr>
                <a:lnSpc>
                  <a:spcPct val="120000"/>
                </a:lnSpc>
              </a:pPr>
              <a:endParaRPr lang="en-US" sz="1100" dirty="0" smtClean="0">
                <a:solidFill>
                  <a:schemeClr val="bg2">
                    <a:lumMod val="50000"/>
                  </a:schemeClr>
                </a:solidFill>
                <a:latin typeface="Helvetica"/>
                <a:ea typeface="Arial" charset="0"/>
                <a:cs typeface="Helvetica"/>
              </a:endParaRPr>
            </a:p>
            <a:p>
              <a:pPr>
                <a:lnSpc>
                  <a:spcPct val="120000"/>
                </a:lnSpc>
              </a:pPr>
              <a:r>
                <a:rPr lang="en-US" sz="1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/>
                  <a:ea typeface="Arial" charset="0"/>
                  <a:cs typeface="Helvetica"/>
                </a:rPr>
                <a:t>High costs </a:t>
              </a:r>
              <a:r>
                <a:rPr 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/>
                  <a:ea typeface="Arial" charset="0"/>
                  <a:cs typeface="Helvetica"/>
                </a:rPr>
                <a:t>and Additional costs for professional installations and 3</a:t>
              </a:r>
              <a:r>
                <a:rPr lang="en-US" sz="1000" baseline="30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/>
                  <a:ea typeface="Arial" charset="0"/>
                  <a:cs typeface="Helvetica"/>
                </a:rPr>
                <a:t>rd</a:t>
              </a:r>
              <a:r>
                <a:rPr 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/>
                  <a:ea typeface="Arial" charset="0"/>
                  <a:cs typeface="Helvetica"/>
                </a:rPr>
                <a:t> party monitoring</a:t>
              </a:r>
            </a:p>
            <a:p>
              <a:pPr>
                <a:lnSpc>
                  <a:spcPct val="120000"/>
                </a:lnSpc>
              </a:pP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248302" y="1680460"/>
              <a:ext cx="3379213" cy="6301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r>
                <a:rPr lang="en-US" sz="1000" dirty="0" smtClean="0">
                  <a:solidFill>
                    <a:srgbClr val="7F7F7F"/>
                  </a:solidFill>
                  <a:latin typeface="Helvetica"/>
                  <a:ea typeface="Arial" charset="0"/>
                  <a:cs typeface="Helvetica"/>
                </a:rPr>
                <a:t>Dealing with the </a:t>
              </a:r>
              <a:r>
                <a:rPr lang="en-US" sz="1000" b="1" dirty="0" smtClean="0">
                  <a:solidFill>
                    <a:srgbClr val="7F7F7F"/>
                  </a:solidFill>
                  <a:latin typeface="Helvetica"/>
                  <a:ea typeface="Arial" charset="0"/>
                  <a:cs typeface="Helvetica"/>
                </a:rPr>
                <a:t>Complexity of Setup </a:t>
              </a:r>
              <a:r>
                <a:rPr lang="en-US" sz="1000" dirty="0" smtClean="0">
                  <a:solidFill>
                    <a:srgbClr val="7F7F7F"/>
                  </a:solidFill>
                  <a:latin typeface="Helvetica"/>
                  <a:ea typeface="Arial" charset="0"/>
                  <a:cs typeface="Helvetica"/>
                </a:rPr>
                <a:t>and limitations with </a:t>
              </a:r>
              <a:r>
                <a:rPr lang="en-US" sz="1000" b="1" dirty="0" smtClean="0">
                  <a:solidFill>
                    <a:srgbClr val="7F7F7F"/>
                  </a:solidFill>
                  <a:latin typeface="Helvetica"/>
                  <a:ea typeface="Arial" charset="0"/>
                  <a:cs typeface="Helvetica"/>
                </a:rPr>
                <a:t>Interoperability</a:t>
              </a:r>
              <a:endParaRPr lang="en-US" sz="1000" b="1" dirty="0">
                <a:solidFill>
                  <a:srgbClr val="7F7F7F"/>
                </a:solidFill>
                <a:latin typeface="Helvetica"/>
                <a:ea typeface="Arial" charset="0"/>
                <a:cs typeface="Helvetica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385125" y="4670246"/>
              <a:ext cx="2503862" cy="992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r>
                <a:rPr lang="en-US" sz="1000" b="1" dirty="0" smtClean="0">
                  <a:solidFill>
                    <a:srgbClr val="7F7F7F"/>
                  </a:solidFill>
                  <a:latin typeface="Helvetica"/>
                  <a:ea typeface="Arial" charset="0"/>
                  <a:cs typeface="Helvetica"/>
                </a:rPr>
                <a:t>Figuring our what's wrong </a:t>
              </a:r>
              <a:r>
                <a:rPr lang="en-US" sz="1000" dirty="0" smtClean="0">
                  <a:solidFill>
                    <a:srgbClr val="7F7F7F"/>
                  </a:solidFill>
                  <a:latin typeface="Helvetica"/>
                  <a:ea typeface="Arial" charset="0"/>
                  <a:cs typeface="Helvetica"/>
                </a:rPr>
                <a:t>with the product either themselves or with support</a:t>
              </a:r>
              <a:endParaRPr lang="en-US" sz="1000" b="1" dirty="0">
                <a:solidFill>
                  <a:srgbClr val="7F7F7F"/>
                </a:solidFill>
                <a:latin typeface="Helvetica"/>
                <a:ea typeface="Arial" charset="0"/>
                <a:cs typeface="Helvetica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0311060" y="2525869"/>
              <a:ext cx="1910468" cy="11352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r>
                <a:rPr lang="en-US" sz="1000" b="1" dirty="0" smtClean="0">
                  <a:solidFill>
                    <a:srgbClr val="7F7F7F"/>
                  </a:solidFill>
                  <a:latin typeface="Helvetica"/>
                  <a:ea typeface="Arial" charset="0"/>
                  <a:cs typeface="Helvetica"/>
                </a:rPr>
                <a:t>When to Upgrade, Service or Replace </a:t>
              </a:r>
              <a:r>
                <a:rPr lang="en-US" sz="1000" dirty="0" smtClean="0">
                  <a:solidFill>
                    <a:srgbClr val="7F7F7F"/>
                  </a:solidFill>
                  <a:latin typeface="Helvetica"/>
                  <a:ea typeface="Arial" charset="0"/>
                  <a:cs typeface="Helvetica"/>
                </a:rPr>
                <a:t>a product </a:t>
              </a:r>
              <a:endParaRPr lang="en-US" sz="1000" dirty="0">
                <a:solidFill>
                  <a:srgbClr val="7F7F7F"/>
                </a:solidFill>
                <a:latin typeface="Helvetica"/>
                <a:ea typeface="Arial" charset="0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888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3998" cy="4303123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181049" y="0"/>
            <a:ext cx="5962948" cy="4303123"/>
          </a:xfrm>
          <a:prstGeom prst="rect">
            <a:avLst/>
          </a:prstGeom>
          <a:gradFill flip="none" rotWithShape="1">
            <a:gsLst>
              <a:gs pos="100000">
                <a:srgbClr val="279ECE"/>
              </a:gs>
              <a:gs pos="0">
                <a:srgbClr val="60ABC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Soltuo-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2"/>
          <a:stretch/>
        </p:blipFill>
        <p:spPr>
          <a:xfrm>
            <a:off x="3181049" y="0"/>
            <a:ext cx="5962948" cy="4305300"/>
          </a:xfrm>
          <a:prstGeom prst="rect">
            <a:avLst/>
          </a:prstGeom>
        </p:spPr>
      </p:pic>
      <p:pic>
        <p:nvPicPr>
          <p:cNvPr id="6" name="Picture 5" descr="Asurion-Full-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2562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030021" y="1569145"/>
            <a:ext cx="5352097" cy="202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solidFill>
                <a:srgbClr val="033163"/>
              </a:solidFill>
              <a:latin typeface="Helvetica"/>
              <a:cs typeface="Helvetica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2562" y="330031"/>
            <a:ext cx="2168993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Smart Home</a:t>
            </a:r>
            <a:b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</a:br>
            <a:r>
              <a:rPr lang="en-US" sz="2000" dirty="0" smtClean="0">
                <a:solidFill>
                  <a:srgbClr val="279ECE"/>
                </a:solidFill>
                <a:latin typeface="Helvetica"/>
                <a:cs typeface="Helvetica"/>
              </a:rPr>
              <a:t>Adoption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44520" y="428983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44520" y="1302646"/>
            <a:ext cx="367714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Market Constraints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Setup/maintenance complexity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Limited inter-operability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High Costs</a:t>
            </a:r>
            <a:b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</a:b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/>
            </a:r>
            <a:b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</a:br>
            <a:r>
              <a:rPr lang="en-US" sz="1200" dirty="0" smtClean="0">
                <a:solidFill>
                  <a:srgbClr val="E50079"/>
                </a:solidFill>
                <a:latin typeface="Helvetica"/>
                <a:cs typeface="Helvetica"/>
              </a:rPr>
              <a:t>Today’s Models Don’t Scale</a:t>
            </a:r>
            <a:br>
              <a:rPr lang="en-US" sz="1200" dirty="0" smtClean="0">
                <a:solidFill>
                  <a:srgbClr val="E50079"/>
                </a:solidFill>
                <a:latin typeface="Helvetica"/>
                <a:cs typeface="Helvetica"/>
              </a:rPr>
            </a:b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/>
            </a:r>
            <a:b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</a:b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Do-it-for-me: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Closed ecosystem</a:t>
            </a:r>
          </a:p>
          <a:p>
            <a:pPr marL="171450" indent="-171450">
              <a:buFont typeface="Arial"/>
              <a:buChar char="•"/>
            </a:pP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High monthly fees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/>
            </a:r>
            <a:b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</a:b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Do-it-yourself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Wild-west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980" y="404793"/>
            <a:ext cx="5427473" cy="346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9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oltuo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9144000" cy="430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4713" y="511258"/>
            <a:ext cx="7579108" cy="2960347"/>
          </a:xfrm>
        </p:spPr>
        <p:txBody>
          <a:bodyPr>
            <a:noAutofit/>
          </a:bodyPr>
          <a:lstStyle/>
          <a:p>
            <a:r>
              <a:rPr lang="en-US" sz="3600" b="1" dirty="0" err="1" smtClean="0">
                <a:solidFill>
                  <a:schemeClr val="bg1"/>
                </a:solidFill>
                <a:latin typeface="Helvetica"/>
                <a:cs typeface="Helvetica"/>
              </a:rPr>
              <a:t>IoT</a:t>
            </a:r>
            <a:r>
              <a:rPr lang="en-US" sz="3600" b="1" dirty="0" smtClean="0">
                <a:solidFill>
                  <a:schemeClr val="bg1"/>
                </a:solidFill>
                <a:latin typeface="Helvetica"/>
                <a:cs typeface="Helvetica"/>
              </a:rPr>
              <a:t> and Smart Home growth will further increase need for support</a:t>
            </a:r>
            <a:endParaRPr lang="en-US" sz="36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6" name="Picture 5" descr="Asurion-Full-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6191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4713" y="511258"/>
            <a:ext cx="7579108" cy="2960347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99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0" r="2184" b="15507"/>
          <a:stretch/>
        </p:blipFill>
        <p:spPr>
          <a:xfrm>
            <a:off x="382563" y="1883827"/>
            <a:ext cx="4051862" cy="20150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7" b="5235"/>
          <a:stretch/>
        </p:blipFill>
        <p:spPr>
          <a:xfrm>
            <a:off x="4506995" y="1883827"/>
            <a:ext cx="4280736" cy="188988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0604" y="261347"/>
            <a:ext cx="7762584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Smart Homes </a:t>
            </a:r>
            <a:r>
              <a:rPr lang="en-US" sz="2000" dirty="0" smtClean="0">
                <a:solidFill>
                  <a:srgbClr val="279ECE"/>
                </a:solidFill>
                <a:latin typeface="Helvetica"/>
                <a:cs typeface="Helvetica"/>
              </a:rPr>
              <a:t>Market Potential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82562" y="360299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022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3998" cy="4303123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403965" y="0"/>
            <a:ext cx="4740032" cy="4303123"/>
          </a:xfrm>
          <a:prstGeom prst="rect">
            <a:avLst/>
          </a:prstGeom>
          <a:gradFill flip="none" rotWithShape="1">
            <a:gsLst>
              <a:gs pos="100000">
                <a:srgbClr val="279ECE"/>
              </a:gs>
              <a:gs pos="0">
                <a:srgbClr val="60ABC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Soltuo-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2"/>
          <a:stretch/>
        </p:blipFill>
        <p:spPr>
          <a:xfrm>
            <a:off x="4403964" y="0"/>
            <a:ext cx="4740033" cy="4305300"/>
          </a:xfrm>
          <a:prstGeom prst="rect">
            <a:avLst/>
          </a:prstGeom>
        </p:spPr>
      </p:pic>
      <p:pic>
        <p:nvPicPr>
          <p:cNvPr id="6" name="Picture 5" descr="Asurion-Full-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2562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030021" y="1569145"/>
            <a:ext cx="5352097" cy="202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solidFill>
                <a:srgbClr val="033163"/>
              </a:solidFill>
              <a:latin typeface="Helvetica"/>
              <a:cs typeface="Helvetica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2562" y="330031"/>
            <a:ext cx="2168993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Smart Home</a:t>
            </a:r>
            <a:b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</a:br>
            <a:r>
              <a:rPr lang="en-US" sz="2000" dirty="0" smtClean="0">
                <a:solidFill>
                  <a:srgbClr val="279ECE"/>
                </a:solidFill>
                <a:latin typeface="Helvetica"/>
                <a:cs typeface="Helvetica"/>
              </a:rPr>
              <a:t>Potential Market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44520" y="428983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Content Placeholder 9"/>
          <p:cNvPicPr>
            <a:picLocks noGrp="1" noChangeAspect="1"/>
          </p:cNvPicPr>
          <p:nvPr/>
        </p:nvPicPr>
        <p:blipFill rotWithShape="1">
          <a:blip r:embed="rId4"/>
          <a:srcRect l="338" r="338"/>
          <a:stretch/>
        </p:blipFill>
        <p:spPr>
          <a:xfrm>
            <a:off x="4675553" y="321598"/>
            <a:ext cx="4237538" cy="3496342"/>
          </a:xfrm>
          <a:prstGeom prst="rect">
            <a:avLst/>
          </a:prstGeom>
        </p:spPr>
      </p:pic>
      <p:sp>
        <p:nvSpPr>
          <p:cNvPr id="32" name="Left Brace 31"/>
          <p:cNvSpPr/>
          <p:nvPr/>
        </p:nvSpPr>
        <p:spPr>
          <a:xfrm>
            <a:off x="7831930" y="1018697"/>
            <a:ext cx="199668" cy="1082717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>
            <a:defPPr>
              <a:defRPr lang="en-US"/>
            </a:defPPr>
            <a:lvl1pPr marL="0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373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6746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117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3491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1864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0235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8608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6982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3" name="Line Callout 1 32"/>
          <p:cNvSpPr/>
          <p:nvPr/>
        </p:nvSpPr>
        <p:spPr>
          <a:xfrm flipH="1">
            <a:off x="5025377" y="483064"/>
            <a:ext cx="2230552" cy="646650"/>
          </a:xfrm>
          <a:prstGeom prst="borderCallout1">
            <a:avLst>
              <a:gd name="adj1" fmla="val 100349"/>
              <a:gd name="adj2" fmla="val -373"/>
              <a:gd name="adj3" fmla="val 164425"/>
              <a:gd name="adj4" fmla="val -24593"/>
            </a:avLst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373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096746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45117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193491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1864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90235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838608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386982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Growth of Connected IoT devices is going to overtake the growth of smart phones by 2018 (9B)</a:t>
            </a:r>
          </a:p>
        </p:txBody>
      </p:sp>
      <p:sp>
        <p:nvSpPr>
          <p:cNvPr id="34" name="Left Brace 33"/>
          <p:cNvSpPr/>
          <p:nvPr/>
        </p:nvSpPr>
        <p:spPr>
          <a:xfrm>
            <a:off x="7278922" y="2213170"/>
            <a:ext cx="119373" cy="405869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>
            <a:defPPr>
              <a:defRPr lang="en-US"/>
            </a:defPPr>
            <a:lvl1pPr marL="0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373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6746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117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3491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1864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0235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8608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6982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5" name="Line Callout 1 34"/>
          <p:cNvSpPr/>
          <p:nvPr/>
        </p:nvSpPr>
        <p:spPr>
          <a:xfrm flipH="1">
            <a:off x="4937900" y="1233335"/>
            <a:ext cx="1602070" cy="343130"/>
          </a:xfrm>
          <a:prstGeom prst="borderCallout1">
            <a:avLst>
              <a:gd name="adj1" fmla="val 94592"/>
              <a:gd name="adj2" fmla="val -519"/>
              <a:gd name="adj3" fmla="val 340693"/>
              <a:gd name="adj4" fmla="val -44894"/>
            </a:avLst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373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096746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45117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193491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1864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90235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838608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386982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Current Market for </a:t>
            </a:r>
            <a:r>
              <a:rPr lang="en-US" sz="1000" dirty="0" err="1"/>
              <a:t>IoT</a:t>
            </a:r>
            <a:r>
              <a:rPr lang="en-US" sz="1000" dirty="0"/>
              <a:t> (2.6B)</a:t>
            </a:r>
          </a:p>
        </p:txBody>
      </p:sp>
      <p:sp>
        <p:nvSpPr>
          <p:cNvPr id="36" name="Left Brace 35"/>
          <p:cNvSpPr/>
          <p:nvPr/>
        </p:nvSpPr>
        <p:spPr>
          <a:xfrm>
            <a:off x="7267644" y="2798891"/>
            <a:ext cx="133243" cy="403281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>
            <a:defPPr>
              <a:defRPr lang="en-US"/>
            </a:defPPr>
            <a:lvl1pPr marL="0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373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6746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117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3491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1864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0235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8608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6982" algn="l" defTabSz="548373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7" name="Line Callout 1 36"/>
          <p:cNvSpPr/>
          <p:nvPr/>
        </p:nvSpPr>
        <p:spPr>
          <a:xfrm flipH="1">
            <a:off x="5025377" y="1987940"/>
            <a:ext cx="1514593" cy="457931"/>
          </a:xfrm>
          <a:prstGeom prst="borderCallout1">
            <a:avLst>
              <a:gd name="adj1" fmla="val 102351"/>
              <a:gd name="adj2" fmla="val -24"/>
              <a:gd name="adj3" fmla="val 220819"/>
              <a:gd name="adj4" fmla="val -45635"/>
            </a:avLst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373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096746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45117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193491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1864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90235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838608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386982" algn="l" defTabSz="548373" rtl="0" eaLnBrk="1" latinLnBrk="0" hangingPunct="1"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Currently Supported Smartphone Share (2B)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44520" y="1302646"/>
            <a:ext cx="367714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IDC: $1.7T overall opportunity in 2020</a:t>
            </a:r>
            <a:b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</a:br>
            <a:endParaRPr lang="en-US" sz="1200" dirty="0" smtClean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Frost and Sullivan: Tech support 11% of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IoT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 market</a:t>
            </a:r>
            <a:b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</a:br>
            <a:endParaRPr lang="en-US" sz="1200" b="1" dirty="0" smtClean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  <a:p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IoT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 market will dwarf smartphone market</a:t>
            </a:r>
            <a:b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</a:br>
            <a:endParaRPr lang="en-US" sz="1200" b="1" dirty="0" smtClean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Device interoperability and vendor proliferation fuels need for specialized support</a:t>
            </a:r>
            <a:b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</a:b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/>
            </a:r>
            <a:b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</a:br>
            <a:r>
              <a:rPr lang="en-US" sz="1200" b="1" dirty="0" err="1" smtClean="0">
                <a:solidFill>
                  <a:srgbClr val="E50079"/>
                </a:solidFill>
                <a:latin typeface="Helvetica"/>
                <a:cs typeface="Helvetica"/>
              </a:rPr>
              <a:t>IoT</a:t>
            </a:r>
            <a:r>
              <a:rPr lang="en-US" sz="1200" b="1" dirty="0" smtClean="0">
                <a:solidFill>
                  <a:srgbClr val="E50079"/>
                </a:solidFill>
                <a:latin typeface="Helvetica"/>
                <a:cs typeface="Helvetica"/>
              </a:rPr>
              <a:t> </a:t>
            </a:r>
            <a:r>
              <a:rPr lang="en-US" sz="1200" b="1" dirty="0">
                <a:solidFill>
                  <a:srgbClr val="E50079"/>
                </a:solidFill>
                <a:latin typeface="Helvetica"/>
                <a:cs typeface="Helvetica"/>
              </a:rPr>
              <a:t>Device market will be 3x the size of smart phone market by </a:t>
            </a:r>
            <a:r>
              <a:rPr lang="en-US" sz="1200" b="1" dirty="0" smtClean="0">
                <a:solidFill>
                  <a:srgbClr val="E50079"/>
                </a:solidFill>
                <a:latin typeface="Helvetica"/>
                <a:cs typeface="Helvetica"/>
              </a:rPr>
              <a:t>2018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27797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oltuo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9144000" cy="430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4713" y="511258"/>
            <a:ext cx="7579108" cy="2960347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"/>
                <a:cs typeface="Helvetica"/>
              </a:rPr>
              <a:t>User Preferences Are Changing Too</a:t>
            </a:r>
            <a:r>
              <a:rPr lang="is-IS" sz="3600" b="1" dirty="0" smtClean="0">
                <a:solidFill>
                  <a:schemeClr val="bg1"/>
                </a:solidFill>
                <a:latin typeface="Helvetica"/>
                <a:cs typeface="Helvetica"/>
              </a:rPr>
              <a:t>…</a:t>
            </a:r>
            <a:endParaRPr lang="en-US" sz="36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6" name="Picture 5" descr="Asurion-Full-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6191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4713" y="511258"/>
            <a:ext cx="7579108" cy="2960347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23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1" y="356101"/>
            <a:ext cx="7232392" cy="445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25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61" y="318772"/>
            <a:ext cx="7861905" cy="444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24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3998" cy="4303123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604" y="1275177"/>
            <a:ext cx="2383982" cy="2567501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20000"/>
              </a:lnSpc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Evolution of </a:t>
            </a:r>
            <a:r>
              <a:rPr 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Soluto</a:t>
            </a: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/>
            </a:r>
            <a:b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</a:b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pPr algn="l">
              <a:lnSpc>
                <a:spcPct val="120000"/>
              </a:lnSpc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Advent of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IoT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pPr lvl="1" algn="l"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Projected growth</a:t>
            </a:r>
          </a:p>
          <a:p>
            <a:pPr lvl="1" algn="l"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Factors affecting growth</a:t>
            </a:r>
          </a:p>
          <a:p>
            <a:pPr lvl="1" algn="l"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Market 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potential</a:t>
            </a:r>
            <a:b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</a:b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pPr algn="l">
              <a:lnSpc>
                <a:spcPct val="120000"/>
              </a:lnSpc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Other Trends</a:t>
            </a:r>
          </a:p>
          <a:p>
            <a:pPr lvl="1" algn="l"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How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Millennials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choose to interact</a:t>
            </a:r>
          </a:p>
          <a:p>
            <a:pPr lvl="1" algn="l"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Evolution of bots</a:t>
            </a:r>
          </a:p>
          <a:p>
            <a:pPr lvl="1" algn="l"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Voice based interaction</a:t>
            </a:r>
          </a:p>
        </p:txBody>
      </p:sp>
      <p:pic>
        <p:nvPicPr>
          <p:cNvPr id="6" name="Picture 5" descr="Asurion-Full-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3422591" y="1275179"/>
            <a:ext cx="2383982" cy="2150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AVA (aka </a:t>
            </a:r>
            <a:r>
              <a:rPr 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Soluto</a:t>
            </a: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Bot)</a:t>
            </a:r>
          </a:p>
          <a:p>
            <a:pPr lvl="1" algn="l">
              <a:lnSpc>
                <a:spcPct val="120000"/>
              </a:lnSpc>
            </a:pP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NLP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pPr lvl="1" algn="l"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Omni-channel</a:t>
            </a:r>
          </a:p>
          <a:p>
            <a:pPr lvl="1" algn="l"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Multiple support modes</a:t>
            </a:r>
          </a:p>
          <a:p>
            <a:pPr lvl="1" algn="l">
              <a:lnSpc>
                <a:spcPct val="120000"/>
              </a:lnSpc>
            </a:pP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Intelligent consumption of telemetry and big data APIs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6334665" y="1275177"/>
            <a:ext cx="2383982" cy="2567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Application of Vertical Markets</a:t>
            </a:r>
          </a:p>
          <a:p>
            <a:pPr lvl="1" algn="l">
              <a:lnSpc>
                <a:spcPct val="120000"/>
              </a:lnSpc>
            </a:pP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Smart phone support</a:t>
            </a:r>
          </a:p>
          <a:p>
            <a:pPr lvl="1" algn="l">
              <a:lnSpc>
                <a:spcPct val="120000"/>
              </a:lnSpc>
            </a:pP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Smart home support</a:t>
            </a:r>
          </a:p>
          <a:p>
            <a:pPr lvl="1" algn="l">
              <a:lnSpc>
                <a:spcPct val="120000"/>
              </a:lnSpc>
            </a:pP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Device protection claims</a:t>
            </a:r>
          </a:p>
          <a:p>
            <a:pPr lvl="1" algn="l">
              <a:lnSpc>
                <a:spcPct val="120000"/>
              </a:lnSpc>
            </a:pP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Retail/Pre Sales support</a:t>
            </a:r>
          </a:p>
          <a:p>
            <a:pPr algn="l">
              <a:lnSpc>
                <a:spcPct val="120000"/>
              </a:lnSpc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/>
            </a:r>
            <a:b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</a:b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Demos</a:t>
            </a:r>
          </a:p>
          <a:p>
            <a:pPr lvl="1" algn="l">
              <a:lnSpc>
                <a:spcPct val="120000"/>
              </a:lnSpc>
            </a:pP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Agent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assisted</a:t>
            </a:r>
          </a:p>
          <a:p>
            <a:pPr lvl="1" algn="l"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Semi-autonomous</a:t>
            </a:r>
          </a:p>
          <a:p>
            <a:pPr lvl="1" algn="l"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Guided support</a:t>
            </a:r>
          </a:p>
          <a:p>
            <a:pPr lvl="1" algn="l"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Claims – self service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114906" y="1275178"/>
            <a:ext cx="0" cy="2402578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09524" y="1275178"/>
            <a:ext cx="0" cy="2402578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82562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20604" y="261347"/>
            <a:ext cx="7762584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Presentation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000" dirty="0" smtClean="0">
                <a:solidFill>
                  <a:srgbClr val="279ECE"/>
                </a:solidFill>
                <a:latin typeface="Helvetica"/>
                <a:cs typeface="Helvetica"/>
              </a:rPr>
              <a:t>Outline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82562" y="360299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821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09" y="296172"/>
            <a:ext cx="7442420" cy="43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8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oltuo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9144000" cy="430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4713" y="511258"/>
            <a:ext cx="7579108" cy="2960347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"/>
                <a:cs typeface="Helvetica"/>
              </a:rPr>
              <a:t>And We Need to Keep Pace with Technology Advancements</a:t>
            </a:r>
            <a:r>
              <a:rPr lang="is-IS" sz="3600" b="1" dirty="0" smtClean="0">
                <a:solidFill>
                  <a:schemeClr val="bg1"/>
                </a:solidFill>
                <a:latin typeface="Helvetica"/>
                <a:cs typeface="Helvetica"/>
              </a:rPr>
              <a:t>…</a:t>
            </a:r>
            <a:endParaRPr lang="en-US" sz="36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6" name="Picture 5" descr="Asurion-Full-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6191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4713" y="511258"/>
            <a:ext cx="7579108" cy="2960347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35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10" y="1096016"/>
            <a:ext cx="5501823" cy="385127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20604" y="261347"/>
            <a:ext cx="7762584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The Paradigm Shift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2562" y="360299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482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5777"/>
          <a:stretch/>
        </p:blipFill>
        <p:spPr>
          <a:xfrm>
            <a:off x="622661" y="1418078"/>
            <a:ext cx="4372543" cy="27346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1E9E9"/>
              </a:clrFrom>
              <a:clrTo>
                <a:srgbClr val="D1E9E9">
                  <a:alpha val="0"/>
                </a:srgbClr>
              </a:clrTo>
            </a:clrChange>
          </a:blip>
          <a:srcRect l="47685" t="20800" r="7592" b="23200"/>
          <a:stretch/>
        </p:blipFill>
        <p:spPr>
          <a:xfrm>
            <a:off x="6301066" y="2764048"/>
            <a:ext cx="1970530" cy="1388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1E9E9"/>
              </a:clrFrom>
              <a:clrTo>
                <a:srgbClr val="D1E9E9">
                  <a:alpha val="0"/>
                </a:srgbClr>
              </a:clrTo>
            </a:clrChange>
          </a:blip>
          <a:srcRect l="8786" t="20800" r="50419" b="23200"/>
          <a:stretch/>
        </p:blipFill>
        <p:spPr>
          <a:xfrm>
            <a:off x="6385731" y="1210631"/>
            <a:ext cx="1797457" cy="13887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745" y="4315465"/>
            <a:ext cx="4978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latin typeface="Helvetica"/>
                <a:cs typeface="Helvetica"/>
              </a:rPr>
              <a:t>IVR evolves to ITR (Interactive Text Response)</a:t>
            </a:r>
          </a:p>
        </p:txBody>
      </p:sp>
      <p:sp>
        <p:nvSpPr>
          <p:cNvPr id="7" name="Rectangle 6"/>
          <p:cNvSpPr/>
          <p:nvPr/>
        </p:nvSpPr>
        <p:spPr>
          <a:xfrm>
            <a:off x="5928584" y="4315465"/>
            <a:ext cx="2699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Voice based Interactions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20604" y="261347"/>
            <a:ext cx="7762584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Advent of </a:t>
            </a:r>
            <a:r>
              <a:rPr lang="en-US" sz="2000" dirty="0" smtClean="0">
                <a:solidFill>
                  <a:srgbClr val="279ECE"/>
                </a:solidFill>
                <a:latin typeface="Helvetica"/>
                <a:cs typeface="Helvetica"/>
              </a:rPr>
              <a:t>Bots and Voice Interactions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82562" y="360299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621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7" y="180109"/>
            <a:ext cx="8022394" cy="465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13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6618"/>
            <a:ext cx="8621579" cy="490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73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6" y="0"/>
            <a:ext cx="8241402" cy="466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23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3998" cy="4303123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=</a:t>
            </a:r>
            <a:endParaRPr lang="en-US" dirty="0"/>
          </a:p>
        </p:txBody>
      </p:sp>
      <p:pic>
        <p:nvPicPr>
          <p:cNvPr id="6" name="Picture 5" descr="Asurion-Full-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2562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030021" y="1569145"/>
            <a:ext cx="5352097" cy="202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solidFill>
                <a:srgbClr val="033163"/>
              </a:solidFill>
              <a:latin typeface="Helvetica"/>
              <a:cs typeface="Helvetica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2562" y="330031"/>
            <a:ext cx="3639105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rgbClr val="279ECE"/>
                </a:solidFill>
                <a:latin typeface="Helvetica"/>
                <a:cs typeface="Helvetica"/>
              </a:rPr>
              <a:t>Impact of Support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Via Popular Channels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44520" y="428983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44520" y="1302646"/>
            <a:ext cx="36771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Business Goals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rPr>
              <a:t>Repeat buyers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rPr>
              <a:t>Engaged customer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rPr>
              <a:t>Reduced churn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rPr>
              <a:t>Increased Brand Loyalty</a:t>
            </a:r>
          </a:p>
          <a:p>
            <a:pPr lvl="1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elvetica Light"/>
              <a:cs typeface="Helvetica Light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rPr>
              <a:t>Support becomes the new Sales and Marketing Channel providing Upsell and Upgrade opportunities</a:t>
            </a:r>
          </a:p>
          <a:p>
            <a:pPr lvl="1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elvetica Light"/>
              <a:cs typeface="Helvetica Light"/>
            </a:endParaRPr>
          </a:p>
          <a:p>
            <a:pPr lvl="0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rPr>
              <a:t>Customer support quality will become a factor in purchase decision</a:t>
            </a:r>
          </a:p>
        </p:txBody>
      </p:sp>
      <p:pic>
        <p:nvPicPr>
          <p:cNvPr id="18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857" y="1041589"/>
            <a:ext cx="5267476" cy="306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15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oltuo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9144000" cy="430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4713" y="511258"/>
            <a:ext cx="7579108" cy="2960347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"/>
                <a:cs typeface="Helvetica"/>
              </a:rPr>
              <a:t>How Do We Meet This Increased Demand?</a:t>
            </a:r>
            <a:endParaRPr lang="en-US" sz="36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6" name="Picture 5" descr="Asurion-Full-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6191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4713" y="511258"/>
            <a:ext cx="7579108" cy="2960347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23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3998" cy="4303123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=</a:t>
            </a:r>
            <a:endParaRPr lang="en-US" dirty="0"/>
          </a:p>
        </p:txBody>
      </p:sp>
      <p:pic>
        <p:nvPicPr>
          <p:cNvPr id="6" name="Picture 5" descr="Asurion-Full-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2562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030021" y="1569145"/>
            <a:ext cx="5352097" cy="202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solidFill>
                <a:srgbClr val="033163"/>
              </a:solidFill>
              <a:latin typeface="Helvetica"/>
              <a:cs typeface="Helvetica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36826" y="430687"/>
            <a:ext cx="3646361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Next Generation of Support</a:t>
            </a:r>
            <a:b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</a:br>
            <a:r>
              <a:rPr lang="en-US" sz="2000" dirty="0" err="1" smtClean="0">
                <a:solidFill>
                  <a:srgbClr val="279ECE"/>
                </a:solidFill>
                <a:latin typeface="Helvetica"/>
                <a:cs typeface="Helvetica"/>
              </a:rPr>
              <a:t>Soluto</a:t>
            </a:r>
            <a:r>
              <a:rPr lang="en-US" sz="2000" dirty="0" smtClean="0">
                <a:solidFill>
                  <a:srgbClr val="279ECE"/>
                </a:solidFill>
                <a:latin typeface="Helvetica"/>
                <a:cs typeface="Helvetica"/>
              </a:rPr>
              <a:t> Bot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116362" y="360299"/>
            <a:ext cx="0" cy="3417183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26" y="1328334"/>
            <a:ext cx="3184950" cy="150744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536827" y="1284492"/>
            <a:ext cx="367714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Natural language processing and machine learning based bot that uses conversational dialogue to pinpoint the consumer’s tech support issues and provides a step-by-step solution path to resolve the issue.</a:t>
            </a:r>
            <a:b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</a:b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/>
            </a:r>
            <a:b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</a:b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Use for pre-sales guidance, set-up help, and tech support questions.</a:t>
            </a:r>
            <a:b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</a:b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/>
            </a:r>
            <a:b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</a:b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Provide a superior customer experience by providing personalized solutions, 24/7, over any channel; minimize friction using device telemetry and analytics.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9925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3998" cy="4303123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=</a:t>
            </a:r>
            <a:endParaRPr lang="en-US" dirty="0"/>
          </a:p>
        </p:txBody>
      </p:sp>
      <p:pic>
        <p:nvPicPr>
          <p:cNvPr id="6" name="Picture 5" descr="Asurion-Full-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2562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030021" y="1569145"/>
            <a:ext cx="5352097" cy="202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solidFill>
                <a:srgbClr val="033163"/>
              </a:solidFill>
              <a:latin typeface="Helvetica"/>
              <a:cs typeface="Helvetica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20604" y="261347"/>
            <a:ext cx="7762584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Customer’s Need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for </a:t>
            </a:r>
            <a:r>
              <a:rPr lang="en-US" sz="2000" dirty="0" smtClean="0">
                <a:solidFill>
                  <a:srgbClr val="279ECE"/>
                </a:solidFill>
                <a:latin typeface="Helvetica"/>
                <a:cs typeface="Helvetica"/>
              </a:rPr>
              <a:t>Support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82562" y="360299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237073" y="1041818"/>
            <a:ext cx="6654397" cy="3156905"/>
            <a:chOff x="3101" y="1610466"/>
            <a:chExt cx="12192000" cy="578399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0" r="3585" b="26115"/>
            <a:stretch/>
          </p:blipFill>
          <p:spPr>
            <a:xfrm>
              <a:off x="3101" y="1610466"/>
              <a:ext cx="12192000" cy="527122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09178" y="6886949"/>
              <a:ext cx="1435150" cy="507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279ECE"/>
                  </a:solidFill>
                  <a:latin typeface="+mj-lt"/>
                </a:rPr>
                <a:t>2011</a:t>
              </a:r>
              <a:endParaRPr lang="en-US" sz="1200" dirty="0">
                <a:solidFill>
                  <a:srgbClr val="279ECE"/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958075" y="6881687"/>
              <a:ext cx="1237026" cy="507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60ABCF"/>
                  </a:solidFill>
                  <a:latin typeface="+mj-lt"/>
                </a:rPr>
                <a:t>2016</a:t>
              </a:r>
              <a:endParaRPr lang="en-US" sz="1200" dirty="0">
                <a:solidFill>
                  <a:srgbClr val="60ABCF"/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27938" y="6881691"/>
              <a:ext cx="1288125" cy="507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60ABCF"/>
                  </a:solidFill>
                  <a:latin typeface="+mj-lt"/>
                </a:rPr>
                <a:t>2014</a:t>
              </a:r>
              <a:endParaRPr lang="en-US" sz="1200" dirty="0">
                <a:solidFill>
                  <a:srgbClr val="60ABCF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607998" y="6881691"/>
              <a:ext cx="1658141" cy="507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60ABCF"/>
                  </a:solidFill>
                  <a:latin typeface="+mj-lt"/>
                </a:rPr>
                <a:t>2015</a:t>
              </a:r>
              <a:endParaRPr lang="en-US" sz="1200" dirty="0">
                <a:solidFill>
                  <a:srgbClr val="60ABCF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49878" y="6881691"/>
              <a:ext cx="1586126" cy="507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60ABCF"/>
                  </a:solidFill>
                  <a:latin typeface="+mj-lt"/>
                </a:rPr>
                <a:t>2013</a:t>
              </a:r>
              <a:endParaRPr lang="en-US" sz="1200" dirty="0">
                <a:solidFill>
                  <a:srgbClr val="60ABCF"/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36262" y="6881691"/>
              <a:ext cx="1421681" cy="507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60ABCF"/>
                  </a:solidFill>
                  <a:latin typeface="+mj-lt"/>
                </a:rPr>
                <a:t>2012</a:t>
              </a:r>
              <a:endParaRPr lang="en-US" sz="1200" dirty="0">
                <a:solidFill>
                  <a:srgbClr val="60ABCF"/>
                </a:solidFill>
                <a:latin typeface="+mj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76150" y="1907346"/>
              <a:ext cx="2101674" cy="733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Feb 2011</a:t>
              </a:r>
              <a:endPara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66656" y="1907346"/>
              <a:ext cx="1291022" cy="733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2013</a:t>
              </a:r>
              <a:endPara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948880" y="1907346"/>
              <a:ext cx="1291022" cy="733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2016</a:t>
              </a:r>
              <a:endPara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138733" y="2692367"/>
              <a:ext cx="576509" cy="733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0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503943" y="2692367"/>
              <a:ext cx="1216450" cy="733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13M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986166" y="2692367"/>
              <a:ext cx="1216450" cy="733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37M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138733" y="3478156"/>
              <a:ext cx="576509" cy="733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4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436887" y="3478156"/>
              <a:ext cx="1408272" cy="733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1,000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19111" y="3478156"/>
              <a:ext cx="1408272" cy="733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3,000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138733" y="4263178"/>
              <a:ext cx="576509" cy="733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1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852768" y="4263178"/>
              <a:ext cx="576509" cy="733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1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334992" y="4263178"/>
              <a:ext cx="576509" cy="733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4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 rot="16200000">
              <a:off x="-727449" y="3293491"/>
              <a:ext cx="1831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13B6EB"/>
                  </a:solidFill>
                </a:rPr>
                <a:t>Soluto Customers</a:t>
              </a:r>
              <a:endParaRPr lang="en-US" dirty="0">
                <a:solidFill>
                  <a:srgbClr val="13B6EB"/>
                </a:solidFill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1960483" y="1611985"/>
            <a:ext cx="1499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Customers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752846" y="2061204"/>
            <a:ext cx="17072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Tech Experts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949421" y="2489669"/>
            <a:ext cx="1510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Continents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42643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3998" cy="4303123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0604" y="261347"/>
            <a:ext cx="7762584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What Will It Provide?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82562" y="360299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surion-Full-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2562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2562" y="1121837"/>
            <a:ext cx="4189438" cy="294216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Focused on Customer Satisfaction – Intelligent Bot</a:t>
            </a:r>
          </a:p>
          <a:p>
            <a:pPr lvl="1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Quick and accurate response – reduce hold and wait times</a:t>
            </a:r>
          </a:p>
          <a:p>
            <a:pPr lvl="1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Reduce amount of information consumer needs to provide for validation</a:t>
            </a:r>
          </a:p>
          <a:p>
            <a:pPr lvl="1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Maintain issue and consumer context in case of transfer to expert agents – remove need to repeat issues.</a:t>
            </a:r>
          </a:p>
          <a:p>
            <a:pPr lvl="1"/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Blend of Self, Automated and Live Support - Hybrid</a:t>
            </a:r>
          </a:p>
          <a:p>
            <a:pPr lvl="1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Media rich knowledge base for Self Troubleshooting and Product Research</a:t>
            </a:r>
          </a:p>
          <a:p>
            <a:pPr lvl="1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Seamless transition from Self Help to Live Support when required</a:t>
            </a:r>
          </a:p>
          <a:p>
            <a:pPr lvl="1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Automated Intelligent Bots to handle routine support issues.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614026" y="1121837"/>
            <a:ext cx="4189438" cy="294216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Immersive and Proactive Support - Ubiquitous</a:t>
            </a:r>
          </a:p>
          <a:p>
            <a:pPr lvl="1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Support through, Social Media, Chat Apps, Product Apps and Web</a:t>
            </a:r>
          </a:p>
          <a:p>
            <a:pPr lvl="1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Omni-Channel support via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sms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, voice and chat channels</a:t>
            </a:r>
          </a:p>
          <a:p>
            <a:pPr lvl="1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Proactive notifications and issue prevention</a:t>
            </a:r>
          </a:p>
          <a:p>
            <a:pPr lvl="1"/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Personalized and Contextual Support</a:t>
            </a:r>
          </a:p>
          <a:p>
            <a:pPr lvl="1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Automated detection of the customer</a:t>
            </a:r>
          </a:p>
          <a:p>
            <a:pPr lvl="1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Intelligent routing based on the consumers need</a:t>
            </a:r>
          </a:p>
          <a:p>
            <a:pPr lvl="1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Knowledge of consumers personalized ecosystem</a:t>
            </a:r>
          </a:p>
          <a:p>
            <a:pPr lvl="1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Tracking and utilization of historical issues during the support process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54122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443920" y="968678"/>
            <a:ext cx="8517997" cy="3779782"/>
            <a:chOff x="-212398" y="761926"/>
            <a:chExt cx="12169078" cy="5399911"/>
          </a:xfrm>
        </p:grpSpPr>
        <p:sp>
          <p:nvSpPr>
            <p:cNvPr id="29" name="TextBox 28"/>
            <p:cNvSpPr txBox="1"/>
            <p:nvPr/>
          </p:nvSpPr>
          <p:spPr>
            <a:xfrm>
              <a:off x="68114" y="5458318"/>
              <a:ext cx="4540082" cy="703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404040"/>
                  </a:solidFill>
                  <a:latin typeface="Helvetica"/>
                  <a:cs typeface="Helvetica"/>
                </a:rPr>
                <a:t>Ubiquitous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Light"/>
                  <a:cs typeface="Helvetica Light"/>
                </a:rPr>
                <a:t>“Tech support available where customer is”</a:t>
              </a:r>
            </a:p>
          </p:txBody>
        </p:sp>
        <p:pic>
          <p:nvPicPr>
            <p:cNvPr id="30" name="Picture 2" descr="http://ezpro.co/blog/wp-content/uploads/2015/04/knowledgebase3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5157" y="3026938"/>
              <a:ext cx="1273014" cy="1254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Straight Connector 30"/>
            <p:cNvCxnSpPr/>
            <p:nvPr/>
          </p:nvCxnSpPr>
          <p:spPr>
            <a:xfrm>
              <a:off x="4800600" y="3688091"/>
              <a:ext cx="107464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 descr="agen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41" r="12878" b="15556"/>
            <a:stretch/>
          </p:blipFill>
          <p:spPr>
            <a:xfrm>
              <a:off x="10031130" y="3668664"/>
              <a:ext cx="978598" cy="1127988"/>
            </a:xfrm>
            <a:prstGeom prst="rect">
              <a:avLst/>
            </a:prstGeom>
          </p:spPr>
        </p:pic>
        <p:cxnSp>
          <p:nvCxnSpPr>
            <p:cNvPr id="33" name="Straight Connector 32"/>
            <p:cNvCxnSpPr/>
            <p:nvPr/>
          </p:nvCxnSpPr>
          <p:spPr>
            <a:xfrm>
              <a:off x="8102401" y="4118204"/>
              <a:ext cx="1729797" cy="163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8903189" y="4948128"/>
              <a:ext cx="3053491" cy="989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/>
                  <a:cs typeface="Helvetica"/>
                </a:rPr>
                <a:t>Hybrid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Light"/>
                  <a:cs typeface="Helvetica Light"/>
                </a:rPr>
                <a:t>“Human agent always available if wanted”</a:t>
              </a:r>
            </a:p>
          </p:txBody>
        </p:sp>
        <p:pic>
          <p:nvPicPr>
            <p:cNvPr id="35" name="Picture 12" descr="http://www.dmpro.co.uk/images/OperaNet/knowledg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4880" y="1948022"/>
              <a:ext cx="647317" cy="647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Straight Connector 35"/>
            <p:cNvCxnSpPr/>
            <p:nvPr/>
          </p:nvCxnSpPr>
          <p:spPr>
            <a:xfrm flipV="1">
              <a:off x="8041458" y="2493752"/>
              <a:ext cx="861731" cy="4282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708900" y="778181"/>
              <a:ext cx="3940168" cy="967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/>
                  <a:cs typeface="Helvetica"/>
                </a:rPr>
                <a:t>World-leading KB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Light"/>
                  <a:cs typeface="Helvetica Light"/>
                </a:rPr>
                <a:t>“Bot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Light"/>
                  <a:cs typeface="Helvetica Light"/>
                </a:rPr>
                <a:t>parseable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Light"/>
                  <a:cs typeface="Helvetica Light"/>
                </a:rPr>
                <a:t>, agent/consumer accessible, responsive ”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 flipV="1">
              <a:off x="9535899" y="2849459"/>
              <a:ext cx="495231" cy="8192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8" descr="http://cdn.shopify.com/s/files/1/0857/6004/files/mobilebooser.jpg?8697775210299475626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2747" y="1822862"/>
              <a:ext cx="1133509" cy="919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0" name="Group 39"/>
            <p:cNvGrpSpPr/>
            <p:nvPr/>
          </p:nvGrpSpPr>
          <p:grpSpPr>
            <a:xfrm>
              <a:off x="-212398" y="2623071"/>
              <a:ext cx="5415335" cy="2863689"/>
              <a:chOff x="-254883" y="3147684"/>
              <a:chExt cx="6498402" cy="3436427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-254883" y="3147684"/>
                <a:ext cx="6498402" cy="3436427"/>
                <a:chOff x="-254883" y="3147684"/>
                <a:chExt cx="6498402" cy="3436427"/>
              </a:xfrm>
            </p:grpSpPr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76544" y="4736260"/>
                  <a:ext cx="2466975" cy="1847851"/>
                </a:xfrm>
                <a:prstGeom prst="rect">
                  <a:avLst/>
                </a:prstGeom>
              </p:spPr>
            </p:pic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254883" y="3708844"/>
                  <a:ext cx="3145395" cy="1550619"/>
                </a:xfrm>
                <a:prstGeom prst="rect">
                  <a:avLst/>
                </a:prstGeom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38750" y="4547028"/>
                  <a:ext cx="2619375" cy="1743074"/>
                </a:xfrm>
                <a:prstGeom prst="rect">
                  <a:avLst/>
                </a:prstGeom>
              </p:spPr>
            </p:pic>
            <p:pic>
              <p:nvPicPr>
                <p:cNvPr id="52" name="Picture 10" descr="http://i-cdn.phonearena.com/images/articles/182367-thumb/3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34167" y="3147684"/>
                  <a:ext cx="3851336" cy="15506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6786" r="54749" b="6180"/>
                <a:stretch/>
              </p:blipFill>
              <p:spPr>
                <a:xfrm>
                  <a:off x="3394328" y="4293096"/>
                  <a:ext cx="1190627" cy="2088934"/>
                </a:xfrm>
                <a:prstGeom prst="rect">
                  <a:avLst/>
                </a:prstGeom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9436" r="8042"/>
                <a:stretch/>
              </p:blipFill>
              <p:spPr>
                <a:xfrm>
                  <a:off x="-26663" y="5229671"/>
                  <a:ext cx="1984571" cy="1185577"/>
                </a:xfrm>
                <a:prstGeom prst="rect">
                  <a:avLst/>
                </a:prstGeom>
              </p:spPr>
            </p:pic>
          </p:grpSp>
          <p:sp>
            <p:nvSpPr>
              <p:cNvPr id="48" name="Rectangle 47"/>
              <p:cNvSpPr/>
              <p:nvPr/>
            </p:nvSpPr>
            <p:spPr>
              <a:xfrm>
                <a:off x="3645778" y="3756979"/>
                <a:ext cx="2530113" cy="5768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086228" y="1257147"/>
              <a:ext cx="3034637" cy="1781229"/>
              <a:chOff x="4328652" y="2549560"/>
              <a:chExt cx="6113845" cy="3240073"/>
            </a:xfrm>
          </p:grpSpPr>
          <p:pic>
            <p:nvPicPr>
              <p:cNvPr id="44" name="Picture 18" descr="connectedhome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2799" y="2638098"/>
                <a:ext cx="5458775" cy="31515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Freeform 44"/>
              <p:cNvSpPr/>
              <p:nvPr/>
            </p:nvSpPr>
            <p:spPr>
              <a:xfrm>
                <a:off x="7825510" y="2549560"/>
                <a:ext cx="2616987" cy="1600197"/>
              </a:xfrm>
              <a:custGeom>
                <a:avLst/>
                <a:gdLst>
                  <a:gd name="connsiteX0" fmla="*/ 44264 w 899671"/>
                  <a:gd name="connsiteY0" fmla="*/ 88490 h 1600200"/>
                  <a:gd name="connsiteX1" fmla="*/ 44264 w 899671"/>
                  <a:gd name="connsiteY1" fmla="*/ 88490 h 1600200"/>
                  <a:gd name="connsiteX2" fmla="*/ 22142 w 899671"/>
                  <a:gd name="connsiteY2" fmla="*/ 147484 h 1600200"/>
                  <a:gd name="connsiteX3" fmla="*/ 7393 w 899671"/>
                  <a:gd name="connsiteY3" fmla="*/ 162232 h 1600200"/>
                  <a:gd name="connsiteX4" fmla="*/ 19 w 899671"/>
                  <a:gd name="connsiteY4" fmla="*/ 191729 h 1600200"/>
                  <a:gd name="connsiteX5" fmla="*/ 29516 w 899671"/>
                  <a:gd name="connsiteY5" fmla="*/ 449825 h 1600200"/>
                  <a:gd name="connsiteX6" fmla="*/ 361355 w 899671"/>
                  <a:gd name="connsiteY6" fmla="*/ 612058 h 1600200"/>
                  <a:gd name="connsiteX7" fmla="*/ 376103 w 899671"/>
                  <a:gd name="connsiteY7" fmla="*/ 1246238 h 1600200"/>
                  <a:gd name="connsiteX8" fmla="*/ 899671 w 899671"/>
                  <a:gd name="connsiteY8" fmla="*/ 1600200 h 1600200"/>
                  <a:gd name="connsiteX9" fmla="*/ 899671 w 899671"/>
                  <a:gd name="connsiteY9" fmla="*/ 0 h 1600200"/>
                  <a:gd name="connsiteX10" fmla="*/ 44264 w 899671"/>
                  <a:gd name="connsiteY10" fmla="*/ 88490 h 16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9671" h="1600200">
                    <a:moveTo>
                      <a:pt x="44264" y="88490"/>
                    </a:moveTo>
                    <a:lnTo>
                      <a:pt x="44264" y="88490"/>
                    </a:lnTo>
                    <a:cubicBezTo>
                      <a:pt x="36890" y="108155"/>
                      <a:pt x="31534" y="128699"/>
                      <a:pt x="22142" y="147484"/>
                    </a:cubicBezTo>
                    <a:cubicBezTo>
                      <a:pt x="19033" y="153703"/>
                      <a:pt x="10970" y="156270"/>
                      <a:pt x="7393" y="162232"/>
                    </a:cubicBezTo>
                    <a:cubicBezTo>
                      <a:pt x="-758" y="175817"/>
                      <a:pt x="19" y="180019"/>
                      <a:pt x="19" y="191729"/>
                    </a:cubicBezTo>
                    <a:lnTo>
                      <a:pt x="29516" y="449825"/>
                    </a:lnTo>
                    <a:lnTo>
                      <a:pt x="361355" y="612058"/>
                    </a:lnTo>
                    <a:lnTo>
                      <a:pt x="376103" y="1246238"/>
                    </a:lnTo>
                    <a:lnTo>
                      <a:pt x="899671" y="1600200"/>
                    </a:lnTo>
                    <a:lnTo>
                      <a:pt x="899671" y="0"/>
                    </a:lnTo>
                    <a:lnTo>
                      <a:pt x="44264" y="884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328652" y="2809568"/>
                <a:ext cx="1408471" cy="14232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4169204" y="761926"/>
              <a:ext cx="3653996" cy="703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/>
                  <a:cs typeface="Helvetica"/>
                </a:rPr>
                <a:t>Personalized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Light"/>
                  <a:cs typeface="Helvetica Light"/>
                </a:rPr>
                <a:t>“Contextual Response”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02936" y="4611896"/>
              <a:ext cx="3259577" cy="1253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/>
                  <a:cs typeface="Helvetica"/>
                </a:rPr>
                <a:t>Intelligent Bot Engine</a:t>
              </a:r>
            </a:p>
            <a:p>
              <a:pPr algn="ctr"/>
              <a:r>
                <a:rPr lang="en-US" sz="1200" dirty="0">
                  <a:solidFill>
                    <a:srgbClr val="7F7F7F"/>
                  </a:solidFill>
                  <a:latin typeface="Helvetica Light"/>
                  <a:cs typeface="Helvetica Light"/>
                </a:rPr>
                <a:t>“Quick, accurate response, no friction, at customers place and time”</a:t>
              </a:r>
            </a:p>
          </p:txBody>
        </p:sp>
      </p:grpSp>
      <p:sp>
        <p:nvSpPr>
          <p:cNvPr id="55" name="Title 1"/>
          <p:cNvSpPr txBox="1">
            <a:spLocks/>
          </p:cNvSpPr>
          <p:nvPr/>
        </p:nvSpPr>
        <p:spPr>
          <a:xfrm>
            <a:off x="420604" y="261347"/>
            <a:ext cx="7762584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Soluto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Bot </a:t>
            </a:r>
            <a:r>
              <a:rPr lang="en-US" sz="2000" dirty="0" smtClean="0">
                <a:solidFill>
                  <a:srgbClr val="279ECE"/>
                </a:solidFill>
                <a:latin typeface="Helvetica"/>
                <a:cs typeface="Helvetica"/>
              </a:rPr>
              <a:t>Capabilities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382562" y="360299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93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77251"/>
              </p:ext>
            </p:extLst>
          </p:nvPr>
        </p:nvGraphicFramePr>
        <p:xfrm>
          <a:off x="381000" y="1144190"/>
          <a:ext cx="8433047" cy="345236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336275"/>
                <a:gridCol w="2273373"/>
                <a:gridCol w="4823399"/>
              </a:tblGrid>
              <a:tr h="355966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Intelligent Bot Engine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Natural Language Processing</a:t>
                      </a:r>
                      <a:endParaRPr 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Always available</a:t>
                      </a:r>
                      <a:r>
                        <a:rPr lang="en-US" sz="1100" baseline="0" dirty="0" smtClean="0"/>
                        <a:t> – Less wait -  instant gratification</a:t>
                      </a:r>
                    </a:p>
                    <a:p>
                      <a:r>
                        <a:rPr lang="en-US" sz="1100" baseline="0" dirty="0" smtClean="0"/>
                        <a:t>Context Aware</a:t>
                      </a:r>
                      <a:endParaRPr lang="en-US" sz="11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5027">
                <a:tc>
                  <a:txBody>
                    <a:bodyPr/>
                    <a:lstStyle/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en-US" sz="1100" dirty="0" smtClean="0"/>
                        <a:t>Ubiquitous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Omni-</a:t>
                      </a:r>
                      <a:r>
                        <a:rPr lang="en-US" sz="1100" b="1" baseline="0" dirty="0" smtClean="0"/>
                        <a:t>Channel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100" dirty="0" smtClean="0"/>
                        <a:t>App</a:t>
                      </a:r>
                      <a:r>
                        <a:rPr lang="en-US" sz="1100" baseline="0" dirty="0" smtClean="0"/>
                        <a:t> (</a:t>
                      </a:r>
                      <a:r>
                        <a:rPr lang="en-US" sz="1100" dirty="0" smtClean="0"/>
                        <a:t>Chat,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Call)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en-US" sz="1100" dirty="0" smtClean="0"/>
                        <a:t>Social Media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(Facebook,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Twitter)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en-US" sz="1100" dirty="0" smtClean="0"/>
                        <a:t>Chat Apps (</a:t>
                      </a:r>
                      <a:r>
                        <a:rPr lang="en-US" sz="1100" dirty="0" err="1" smtClean="0"/>
                        <a:t>Whatsapp</a:t>
                      </a:r>
                      <a:r>
                        <a:rPr lang="en-US" sz="1100" dirty="0" smtClean="0"/>
                        <a:t>, Line, WeChat)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en-US" sz="1100" dirty="0" smtClean="0"/>
                        <a:t>SMS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en-US" sz="1100" dirty="0" smtClean="0"/>
                        <a:t>Web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Support where the customer wants</a:t>
                      </a:r>
                      <a:r>
                        <a:rPr lang="en-US" sz="1100" baseline="0" dirty="0" smtClean="0"/>
                        <a:t> it</a:t>
                      </a:r>
                    </a:p>
                    <a:p>
                      <a:endParaRPr lang="en-US" sz="1100" baseline="0" dirty="0" smtClean="0"/>
                    </a:p>
                    <a:p>
                      <a:r>
                        <a:rPr lang="en-US" sz="1100" baseline="0" dirty="0" smtClean="0"/>
                        <a:t>Seamless transition from one channel to another without losing context</a:t>
                      </a:r>
                    </a:p>
                    <a:p>
                      <a:endParaRPr lang="en-US" sz="1100" baseline="0" dirty="0" smtClean="0"/>
                    </a:p>
                    <a:p>
                      <a:r>
                        <a:rPr lang="en-US" sz="1100" baseline="0" dirty="0" smtClean="0"/>
                        <a:t>Reduces need for the customer to have to repeat himself and provide the same information multiple times.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5340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100" dirty="0" smtClean="0"/>
                        <a:t>Hybrid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Support Modes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100" dirty="0" smtClean="0"/>
                        <a:t>Self Service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100" dirty="0" smtClean="0"/>
                        <a:t>Automated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100" dirty="0" smtClean="0"/>
                        <a:t>Semi</a:t>
                      </a:r>
                      <a:r>
                        <a:rPr lang="en-US" sz="1100" baseline="0" dirty="0" smtClean="0"/>
                        <a:t>-Autonomous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100" baseline="0" dirty="0" smtClean="0"/>
                        <a:t>Agent-Assisted</a:t>
                      </a:r>
                      <a:endParaRPr lang="en-US" sz="1100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100" dirty="0" smtClean="0"/>
                        <a:t>Live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Achieves the right balance of DIY</a:t>
                      </a:r>
                      <a:r>
                        <a:rPr lang="en-US" sz="1100" baseline="0" dirty="0" smtClean="0"/>
                        <a:t> and DIFM models</a:t>
                      </a:r>
                    </a:p>
                    <a:p>
                      <a:endParaRPr lang="en-US" sz="1100" baseline="0" dirty="0" smtClean="0"/>
                    </a:p>
                    <a:p>
                      <a:r>
                        <a:rPr lang="en-US" sz="1100" baseline="0" dirty="0" smtClean="0"/>
                        <a:t>Offers the right level of support based on customers profile</a:t>
                      </a:r>
                    </a:p>
                    <a:p>
                      <a:endParaRPr lang="en-US" sz="1100" baseline="0" dirty="0" smtClean="0"/>
                    </a:p>
                    <a:p>
                      <a:r>
                        <a:rPr lang="en-US" sz="1100" baseline="0" dirty="0" smtClean="0"/>
                        <a:t>Issue resolution guidance offered to agents and customers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5809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Contextual and Personalized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Intelligent consumption</a:t>
                      </a:r>
                      <a:r>
                        <a:rPr lang="en-US" sz="1100" b="1" baseline="0" dirty="0" smtClean="0"/>
                        <a:t> of Telemetry and Big Data APIs</a:t>
                      </a:r>
                      <a:endParaRPr 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Shortens</a:t>
                      </a:r>
                      <a:r>
                        <a:rPr lang="en-US" sz="1100" baseline="0" dirty="0" smtClean="0"/>
                        <a:t> resolution path </a:t>
                      </a:r>
                    </a:p>
                    <a:p>
                      <a:r>
                        <a:rPr lang="en-US" sz="1100" baseline="0" dirty="0" smtClean="0"/>
                        <a:t>Proactive alerts and issue prevention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420604" y="261347"/>
            <a:ext cx="7762584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Capabilities – </a:t>
            </a:r>
            <a:r>
              <a:rPr lang="en-US" sz="2000" dirty="0" smtClean="0">
                <a:solidFill>
                  <a:srgbClr val="279ECE"/>
                </a:solidFill>
                <a:latin typeface="Helvetica"/>
                <a:cs typeface="Helvetica"/>
              </a:rPr>
              <a:t>How?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82562" y="360299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863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2562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3998" cy="4303123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=</a:t>
            </a:r>
            <a:endParaRPr lang="en-US" dirty="0"/>
          </a:p>
        </p:txBody>
      </p:sp>
      <p:pic>
        <p:nvPicPr>
          <p:cNvPr id="7" name="Picture 6" descr="Asurion-Full-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graphicFrame>
        <p:nvGraphicFramePr>
          <p:cNvPr id="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9999505"/>
              </p:ext>
            </p:extLst>
          </p:nvPr>
        </p:nvGraphicFramePr>
        <p:xfrm>
          <a:off x="382562" y="1179819"/>
          <a:ext cx="8420903" cy="2788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226"/>
                <a:gridCol w="1855980"/>
                <a:gridCol w="2354471"/>
                <a:gridCol w="2105226"/>
              </a:tblGrid>
              <a:tr h="273014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Capability</a:t>
                      </a:r>
                      <a:endParaRPr lang="en-US" sz="1000" dirty="0"/>
                    </a:p>
                  </a:txBody>
                  <a:tcPr marL="85769" marR="85769" marT="42884" marB="42884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Current</a:t>
                      </a:r>
                      <a:endParaRPr lang="en-US" sz="1000" dirty="0"/>
                    </a:p>
                  </a:txBody>
                  <a:tcPr marL="85769" marR="85769" marT="42884" marB="42884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Short Term</a:t>
                      </a:r>
                      <a:endParaRPr lang="en-US" sz="1000" dirty="0"/>
                    </a:p>
                  </a:txBody>
                  <a:tcPr marL="85769" marR="85769" marT="42884" marB="42884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Long</a:t>
                      </a:r>
                      <a:r>
                        <a:rPr lang="en-US" sz="1000" baseline="0" dirty="0" smtClean="0"/>
                        <a:t> Term</a:t>
                      </a:r>
                      <a:endParaRPr lang="en-US" sz="1000" dirty="0"/>
                    </a:p>
                  </a:txBody>
                  <a:tcPr marL="85769" marR="85769" marT="42884" marB="42884"/>
                </a:tc>
              </a:tr>
              <a:tr h="638813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NLP</a:t>
                      </a:r>
                      <a:endParaRPr lang="en-US" sz="1000" b="1" dirty="0"/>
                    </a:p>
                  </a:txBody>
                  <a:tcPr marL="85769" marR="85769" marT="42884" marB="42884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Supervised</a:t>
                      </a:r>
                      <a:r>
                        <a:rPr lang="en-US" sz="1000" baseline="0" dirty="0" smtClean="0"/>
                        <a:t> Learning for Phone Support</a:t>
                      </a:r>
                      <a:endParaRPr lang="en-US" sz="1000" dirty="0"/>
                    </a:p>
                  </a:txBody>
                  <a:tcPr marL="85769" marR="85769" marT="42884" marB="42884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Unsupervised</a:t>
                      </a:r>
                      <a:r>
                        <a:rPr lang="en-US" sz="1000" baseline="0" dirty="0" smtClean="0"/>
                        <a:t> Learning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Improve based on feedback</a:t>
                      </a:r>
                    </a:p>
                  </a:txBody>
                  <a:tcPr marL="85769" marR="85769" marT="42884" marB="42884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Voice 2</a:t>
                      </a:r>
                      <a:r>
                        <a:rPr lang="en-US" sz="1000" baseline="0" dirty="0" smtClean="0"/>
                        <a:t> Text</a:t>
                      </a:r>
                      <a:endParaRPr lang="en-US" sz="1000" dirty="0" smtClean="0"/>
                    </a:p>
                    <a:p>
                      <a:r>
                        <a:rPr lang="en-US" sz="1000" dirty="0" smtClean="0"/>
                        <a:t>Multilingual Support</a:t>
                      </a:r>
                      <a:endParaRPr lang="en-US" sz="1000" dirty="0"/>
                    </a:p>
                  </a:txBody>
                  <a:tcPr marL="85769" marR="85769" marT="42884" marB="42884"/>
                </a:tc>
              </a:tr>
              <a:tr h="489638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Omni-Channel</a:t>
                      </a:r>
                      <a:endParaRPr lang="en-US" sz="1000" b="1" dirty="0"/>
                    </a:p>
                  </a:txBody>
                  <a:tcPr marL="85769" marR="85769" marT="42884" marB="42884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App Chat</a:t>
                      </a:r>
                      <a:endParaRPr lang="en-US" sz="1000" dirty="0"/>
                    </a:p>
                  </a:txBody>
                  <a:tcPr marL="85769" marR="85769" marT="42884" marB="42884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+App</a:t>
                      </a:r>
                      <a:r>
                        <a:rPr lang="en-US" sz="1000" baseline="0" dirty="0" smtClean="0"/>
                        <a:t> Call, </a:t>
                      </a:r>
                      <a:r>
                        <a:rPr lang="en-US" sz="1000" dirty="0" smtClean="0"/>
                        <a:t>Facebook</a:t>
                      </a:r>
                      <a:r>
                        <a:rPr lang="en-US" sz="1000" baseline="0" dirty="0" smtClean="0"/>
                        <a:t>, Web, SMS</a:t>
                      </a:r>
                      <a:endParaRPr lang="en-US" sz="1000" dirty="0"/>
                    </a:p>
                  </a:txBody>
                  <a:tcPr marL="85769" marR="85769" marT="42884" marB="4288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+WeChat,</a:t>
                      </a:r>
                      <a:r>
                        <a:rPr lang="en-US" sz="1000" baseline="0" dirty="0" smtClean="0"/>
                        <a:t> Line, Twitter, Alexa</a:t>
                      </a:r>
                    </a:p>
                  </a:txBody>
                  <a:tcPr marL="85769" marR="85769" marT="42884" marB="42884"/>
                </a:tc>
              </a:tr>
              <a:tr h="462489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Support Mode</a:t>
                      </a:r>
                      <a:endParaRPr lang="en-US" sz="1000" b="1" dirty="0"/>
                    </a:p>
                  </a:txBody>
                  <a:tcPr marL="85769" marR="85769" marT="42884" marB="42884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Agent Assisted</a:t>
                      </a:r>
                    </a:p>
                    <a:p>
                      <a:r>
                        <a:rPr lang="en-US" sz="1000" dirty="0" smtClean="0"/>
                        <a:t>Semi-Autonomous</a:t>
                      </a:r>
                      <a:endParaRPr lang="en-US" sz="1000" dirty="0"/>
                    </a:p>
                  </a:txBody>
                  <a:tcPr marL="85769" marR="85769" marT="42884" marB="42884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+Autonomous</a:t>
                      </a:r>
                      <a:endParaRPr lang="en-US" sz="1000" dirty="0"/>
                    </a:p>
                  </a:txBody>
                  <a:tcPr marL="85769" marR="85769" marT="42884" marB="42884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+Self-Service</a:t>
                      </a:r>
                      <a:endParaRPr lang="en-US" sz="1000" dirty="0"/>
                    </a:p>
                  </a:txBody>
                  <a:tcPr marL="85769" marR="85769" marT="42884" marB="42884"/>
                </a:tc>
              </a:tr>
              <a:tr h="462489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API Integrations</a:t>
                      </a:r>
                      <a:endParaRPr lang="en-US" sz="1000" b="1" dirty="0"/>
                    </a:p>
                  </a:txBody>
                  <a:tcPr marL="85769" marR="85769" marT="42884" marB="4288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Claims</a:t>
                      </a:r>
                    </a:p>
                    <a:p>
                      <a:endParaRPr lang="en-US" sz="1000" dirty="0"/>
                    </a:p>
                  </a:txBody>
                  <a:tcPr marL="85769" marR="85769" marT="42884" marB="42884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Customer Validation</a:t>
                      </a:r>
                    </a:p>
                    <a:p>
                      <a:r>
                        <a:rPr lang="en-US" sz="1000" dirty="0" smtClean="0"/>
                        <a:t>Big Data</a:t>
                      </a:r>
                      <a:r>
                        <a:rPr lang="en-US" sz="1000" baseline="0" dirty="0" smtClean="0"/>
                        <a:t> – Device Settings</a:t>
                      </a:r>
                      <a:endParaRPr lang="en-US" sz="1000" dirty="0"/>
                    </a:p>
                  </a:txBody>
                  <a:tcPr marL="85769" marR="85769" marT="42884" marB="42884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Big Data – Persona</a:t>
                      </a:r>
                    </a:p>
                  </a:txBody>
                  <a:tcPr marL="85769" marR="85769" marT="42884" marB="42884"/>
                </a:tc>
              </a:tr>
              <a:tr h="462489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Content</a:t>
                      </a:r>
                      <a:endParaRPr lang="en-US" sz="1000" b="1" dirty="0"/>
                    </a:p>
                  </a:txBody>
                  <a:tcPr marL="85769" marR="85769" marT="42884" marB="42884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Phone Support</a:t>
                      </a:r>
                    </a:p>
                    <a:p>
                      <a:r>
                        <a:rPr lang="en-US" sz="1000" dirty="0" smtClean="0"/>
                        <a:t>Claims</a:t>
                      </a:r>
                      <a:endParaRPr lang="en-US" sz="1000" dirty="0"/>
                    </a:p>
                  </a:txBody>
                  <a:tcPr marL="85769" marR="85769" marT="42884" marB="42884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000" dirty="0" smtClean="0"/>
                        <a:t>Smart Appliances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Smart Homes</a:t>
                      </a:r>
                    </a:p>
                  </a:txBody>
                  <a:tcPr marL="85769" marR="85769" marT="42884" marB="42884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Retail / Pre Sales Support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Multilingual Content</a:t>
                      </a:r>
                    </a:p>
                  </a:txBody>
                  <a:tcPr marL="85769" marR="85769" marT="42884" marB="42884"/>
                </a:tc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420604" y="261347"/>
            <a:ext cx="7762584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Capabilities – </a:t>
            </a:r>
            <a:r>
              <a:rPr lang="en-US" sz="2000" dirty="0" smtClean="0">
                <a:solidFill>
                  <a:srgbClr val="279ECE"/>
                </a:solidFill>
                <a:latin typeface="Helvetica"/>
                <a:cs typeface="Helvetica"/>
              </a:rPr>
              <a:t>Roadmap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2562" y="360299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499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3998" cy="4303123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=</a:t>
            </a:r>
            <a:endParaRPr lang="en-US" dirty="0"/>
          </a:p>
        </p:txBody>
      </p:sp>
      <p:pic>
        <p:nvPicPr>
          <p:cNvPr id="7" name="Picture 6" descr="Asurion-Full-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2562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2562" y="1232958"/>
            <a:ext cx="8180867" cy="307016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Agent-Assisted -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  <a:hlinkClick r:id="rId3"/>
              </a:rPr>
              <a:t>https://youtu.be/tOxEsqjwNw8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</a:p>
          <a:p>
            <a:pPr>
              <a:lnSpc>
                <a:spcPct val="80000"/>
              </a:lnSpc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Semi-Autonomous –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  <a:hlinkClick r:id="rId4"/>
              </a:rPr>
              <a:t>https://youtu.be/Zj62qxaw67Y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</a:p>
          <a:p>
            <a:pPr>
              <a:lnSpc>
                <a:spcPct val="80000"/>
              </a:lnSpc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Claims –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  <a:hlinkClick r:id="rId5"/>
              </a:rPr>
              <a:t>https://youtu.be/AVzFaKdui7M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</a:p>
          <a:p>
            <a:pPr>
              <a:lnSpc>
                <a:spcPct val="80000"/>
              </a:lnSpc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Facebook-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  <a:hlinkClick r:id="rId6"/>
              </a:rPr>
              <a:t>https://youtu.be/oDNN9j5N54Q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</a:p>
          <a:p>
            <a:pPr>
              <a:lnSpc>
                <a:spcPct val="80000"/>
              </a:lnSpc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Guided Support –</a:t>
            </a:r>
            <a:b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</a:b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Alexa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-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  <a:hlinkClick r:id="rId7"/>
              </a:rPr>
              <a:t>https://youtu.be/J7KBWJejs5U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20604" y="261347"/>
            <a:ext cx="7762584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Demos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2562" y="360299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510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3998" cy="4303123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0604" y="261347"/>
            <a:ext cx="7762584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Applications </a:t>
            </a:r>
            <a:r>
              <a:rPr lang="en-US" sz="2000" dirty="0" smtClean="0">
                <a:solidFill>
                  <a:srgbClr val="279ECE"/>
                </a:solidFill>
                <a:latin typeface="Helvetica"/>
                <a:cs typeface="Helvetica"/>
              </a:rPr>
              <a:t>Vertical Markets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82562" y="360299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surion-Full-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2562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2562" y="1227667"/>
            <a:ext cx="4189438" cy="294216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Self-Service, Agent-Assisted, Automated and Live support for:</a:t>
            </a:r>
          </a:p>
          <a:p>
            <a:pPr lvl="1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Smart Phones</a:t>
            </a:r>
          </a:p>
          <a:p>
            <a:pPr lvl="1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Smart Appliances</a:t>
            </a:r>
          </a:p>
          <a:p>
            <a:pPr lvl="1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Smart Homes</a:t>
            </a:r>
          </a:p>
          <a:p>
            <a:pPr lvl="1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Device Protection Claims</a:t>
            </a:r>
          </a:p>
          <a:p>
            <a:pPr lvl="1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Retail / Pre Sales Support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614026" y="1227667"/>
            <a:ext cx="4189438" cy="294216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Internal Uses of Capabilities</a:t>
            </a: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Intelligent routing to tech SMEs</a:t>
            </a: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Reduced training time for new technicians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</a:b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Feedback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from agents and consumers to continuously improve the system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capabilities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9701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20604" y="261347"/>
            <a:ext cx="7762584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Vertical Markets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pic>
        <p:nvPicPr>
          <p:cNvPr id="3" name="Picture 4" descr="http://smartphone2017.com/wp-content/uploads/2015/10/Best-Smartphones-of-2017-LG-G6-Galaxy-S8-Galaxy-S8-Edge-Galaxy-Note-7-iPhone-7s-Xperia-Z7-LG-G-Flex-4-and-Xiaomi-Mi7_o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2" y="1269039"/>
            <a:ext cx="2139254" cy="170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http://americannewsreport.com/wp-content/uploads/2014/06/Smart_Home1-500x3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860" y="1346233"/>
            <a:ext cx="2590003" cy="163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http://phone-techs.com/wp-content/uploads/iPhone-Repair-Miami-Aventura-Fort-Lauderda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062" y="1269039"/>
            <a:ext cx="829765" cy="164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331784" y="3102188"/>
            <a:ext cx="2161807" cy="654620"/>
            <a:chOff x="501114" y="3131850"/>
            <a:chExt cx="2161807" cy="654620"/>
          </a:xfrm>
        </p:grpSpPr>
        <p:sp>
          <p:nvSpPr>
            <p:cNvPr id="6" name="TextBox 5"/>
            <p:cNvSpPr txBox="1"/>
            <p:nvPr/>
          </p:nvSpPr>
          <p:spPr>
            <a:xfrm>
              <a:off x="501114" y="3131850"/>
              <a:ext cx="21618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/>
                  <a:cs typeface="Helvetica"/>
                </a:rPr>
                <a:t>Smart Phone Support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9359" y="3463305"/>
              <a:ext cx="192531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279ECE"/>
                  </a:solidFill>
                  <a:latin typeface="Helvetica Light"/>
                  <a:cs typeface="Helvetica Light"/>
                </a:rPr>
                <a:t>Sprint, AT&amp;T, APAC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59380" y="3102188"/>
            <a:ext cx="2352741" cy="654620"/>
            <a:chOff x="3404089" y="3131850"/>
            <a:chExt cx="2352741" cy="654620"/>
          </a:xfrm>
        </p:grpSpPr>
        <p:sp>
          <p:nvSpPr>
            <p:cNvPr id="7" name="TextBox 6"/>
            <p:cNvSpPr txBox="1"/>
            <p:nvPr/>
          </p:nvSpPr>
          <p:spPr>
            <a:xfrm>
              <a:off x="3526231" y="3131850"/>
              <a:ext cx="210845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7F7F7F"/>
                  </a:solidFill>
                  <a:latin typeface="Helvetica"/>
                  <a:cs typeface="Helvetica"/>
                </a:rPr>
                <a:t>Smart Home Support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4089" y="3463305"/>
              <a:ext cx="235274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279ECE"/>
                  </a:solidFill>
                  <a:latin typeface="Helvetica Light"/>
                  <a:cs typeface="Helvetica Light"/>
                </a:rPr>
                <a:t>Walmart, Amazon, Sprint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16771" y="3102188"/>
            <a:ext cx="2919429" cy="654620"/>
            <a:chOff x="6190561" y="3131850"/>
            <a:chExt cx="2919429" cy="654620"/>
          </a:xfrm>
        </p:grpSpPr>
        <p:sp>
          <p:nvSpPr>
            <p:cNvPr id="8" name="TextBox 7"/>
            <p:cNvSpPr txBox="1"/>
            <p:nvPr/>
          </p:nvSpPr>
          <p:spPr>
            <a:xfrm>
              <a:off x="6403357" y="3131850"/>
              <a:ext cx="249383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7F7F7F"/>
                  </a:solidFill>
                  <a:latin typeface="Helvetica"/>
                  <a:cs typeface="Helvetica"/>
                </a:rPr>
                <a:t>Device Protection Claims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90561" y="3463305"/>
              <a:ext cx="2919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279ECE"/>
                  </a:solidFill>
                  <a:latin typeface="Helvetica Light"/>
                  <a:cs typeface="Helvetica Light"/>
                </a:rPr>
                <a:t>Sprint, AT&amp;T,  Verizon, Walmart</a:t>
              </a:r>
            </a:p>
          </p:txBody>
        </p:sp>
      </p:grpSp>
      <p:cxnSp>
        <p:nvCxnSpPr>
          <p:cNvPr id="16" name="Straight Connector 15"/>
          <p:cNvCxnSpPr/>
          <p:nvPr/>
        </p:nvCxnSpPr>
        <p:spPr>
          <a:xfrm>
            <a:off x="382562" y="360299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1116369" y="4134981"/>
            <a:ext cx="6911263" cy="560433"/>
            <a:chOff x="1175165" y="4192239"/>
            <a:chExt cx="6911263" cy="560433"/>
          </a:xfrm>
        </p:grpSpPr>
        <p:sp>
          <p:nvSpPr>
            <p:cNvPr id="10" name="TextBox 9"/>
            <p:cNvSpPr txBox="1"/>
            <p:nvPr/>
          </p:nvSpPr>
          <p:spPr>
            <a:xfrm>
              <a:off x="1175165" y="4192239"/>
              <a:ext cx="2887344" cy="560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7F7F7F"/>
                  </a:solidFill>
                  <a:latin typeface="Helvetica"/>
                  <a:cs typeface="Helvetica"/>
                </a:rPr>
                <a:t>24/7 support, less wait, more flexibility, </a:t>
              </a:r>
              <a:r>
                <a:rPr lang="en-US" sz="1500" b="1" dirty="0" smtClean="0">
                  <a:solidFill>
                    <a:srgbClr val="7F7F7F"/>
                  </a:solidFill>
                  <a:latin typeface="Helvetica"/>
                  <a:cs typeface="Helvetica"/>
                </a:rPr>
                <a:t>consistency</a:t>
              </a:r>
              <a:endParaRPr lang="en-US" sz="1500" b="1" dirty="0">
                <a:solidFill>
                  <a:srgbClr val="7F7F7F"/>
                </a:solidFill>
                <a:latin typeface="Helvetica"/>
                <a:cs typeface="Helvetic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59050" y="4195456"/>
              <a:ext cx="31273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srgbClr val="7F7F7F"/>
                  </a:solidFill>
                  <a:latin typeface="Helvetica"/>
                  <a:cs typeface="Helvetica"/>
                </a:rPr>
                <a:t>Lower </a:t>
              </a:r>
              <a:r>
                <a:rPr lang="en-US" sz="1500" b="1" dirty="0">
                  <a:solidFill>
                    <a:srgbClr val="7F7F7F"/>
                  </a:solidFill>
                  <a:latin typeface="Helvetica"/>
                  <a:cs typeface="Helvetica"/>
                </a:rPr>
                <a:t>live agent CRT; more interesting problems for agents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27372" y="4282660"/>
              <a:ext cx="979898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sz="3200" b="1" dirty="0" smtClean="0">
                  <a:solidFill>
                    <a:srgbClr val="7F7F7F"/>
                  </a:solidFill>
                  <a:latin typeface="Helvetica"/>
                  <a:cs typeface="Helvetica"/>
                </a:rPr>
                <a:t>+</a:t>
              </a:r>
              <a:endParaRPr lang="en-US" sz="3200" b="1" dirty="0">
                <a:solidFill>
                  <a:srgbClr val="7F7F7F"/>
                </a:solidFill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006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63" y="1314008"/>
            <a:ext cx="8217152" cy="335826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20604" y="261347"/>
            <a:ext cx="7762584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Vertical Markets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2562" y="360299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197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3998" cy="4303123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20604" y="1378099"/>
            <a:ext cx="8227491" cy="2649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Multi-tenant and Multilingual content that can be delivered to all support channels</a:t>
            </a:r>
          </a:p>
          <a:p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Content for both Internal Agents and External Consumers</a:t>
            </a:r>
          </a:p>
          <a:p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Granular content that can be reused in multiple resolution paths</a:t>
            </a:r>
          </a:p>
          <a:p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Parse-able content that can delivered as URL to tech savvy users or as step-by-step instructions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20604" y="261347"/>
            <a:ext cx="7762584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Knowledge Base </a:t>
            </a:r>
            <a:r>
              <a:rPr lang="en-US" sz="2000" dirty="0" smtClean="0">
                <a:solidFill>
                  <a:srgbClr val="279ECE"/>
                </a:solidFill>
                <a:latin typeface="Helvetica"/>
                <a:cs typeface="Helvetica"/>
              </a:rPr>
              <a:t>Goals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2562" y="360299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surion-Full-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2562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559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/>
          <p:cNvSpPr txBox="1">
            <a:spLocks/>
          </p:cNvSpPr>
          <p:nvPr/>
        </p:nvSpPr>
        <p:spPr>
          <a:xfrm>
            <a:off x="420604" y="261347"/>
            <a:ext cx="7762584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Knowledge Base Process </a:t>
            </a:r>
            <a:r>
              <a:rPr lang="en-US" sz="2000" dirty="0" smtClean="0">
                <a:solidFill>
                  <a:srgbClr val="279ECE"/>
                </a:solidFill>
                <a:latin typeface="Helvetica"/>
                <a:cs typeface="Helvetica"/>
              </a:rPr>
              <a:t>Now &amp; Future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382562" y="360299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489855" y="1105818"/>
            <a:ext cx="3210078" cy="3634910"/>
            <a:chOff x="-242522" y="925207"/>
            <a:chExt cx="4846671" cy="5488094"/>
          </a:xfrm>
        </p:grpSpPr>
        <p:sp>
          <p:nvSpPr>
            <p:cNvPr id="79" name="Rectangle 78"/>
            <p:cNvSpPr/>
            <p:nvPr/>
          </p:nvSpPr>
          <p:spPr>
            <a:xfrm>
              <a:off x="223158" y="2542283"/>
              <a:ext cx="3677913" cy="1056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-178602" y="2959464"/>
              <a:ext cx="4079675" cy="8230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256864" y="925207"/>
              <a:ext cx="1493719" cy="511159"/>
            </a:xfrm>
            <a:prstGeom prst="rect">
              <a:avLst/>
            </a:prstGeom>
            <a:solidFill>
              <a:srgbClr val="D2E8B2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b="1" dirty="0">
                  <a:latin typeface="Helvetica"/>
                  <a:cs typeface="Helvetica"/>
                </a:rPr>
                <a:t>Listen to calls for trends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085295" y="4383988"/>
              <a:ext cx="1800487" cy="325284"/>
            </a:xfrm>
            <a:prstGeom prst="rect">
              <a:avLst/>
            </a:prstGeom>
            <a:solidFill>
              <a:srgbClr val="D2E8B2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b="1" dirty="0">
                  <a:latin typeface="Helvetica"/>
                  <a:cs typeface="Helvetica"/>
                </a:rPr>
                <a:t>Kana Search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624764" y="5963381"/>
              <a:ext cx="716503" cy="325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i="1" dirty="0">
                  <a:latin typeface="Helvetica"/>
                  <a:cs typeface="Helvetica"/>
                </a:rPr>
                <a:t>Agent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1615760" y="5743203"/>
              <a:ext cx="734513" cy="6700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>
              <a:off x="1985525" y="3791121"/>
              <a:ext cx="0" cy="6312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32"/>
            <p:cNvCxnSpPr>
              <a:stCxn id="101" idx="3"/>
              <a:endCxn id="89" idx="2"/>
            </p:cNvCxnSpPr>
            <p:nvPr/>
          </p:nvCxnSpPr>
          <p:spPr>
            <a:xfrm flipV="1">
              <a:off x="2750584" y="4796712"/>
              <a:ext cx="1053722" cy="443657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80"/>
            <p:cNvCxnSpPr/>
            <p:nvPr/>
          </p:nvCxnSpPr>
          <p:spPr>
            <a:xfrm rot="16200000" flipV="1">
              <a:off x="2225147" y="2548773"/>
              <a:ext cx="2133934" cy="1450670"/>
            </a:xfrm>
            <a:prstGeom prst="bentConnector2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415840" y="3026832"/>
              <a:ext cx="1504318" cy="697035"/>
            </a:xfrm>
            <a:prstGeom prst="rect">
              <a:avLst/>
            </a:prstGeom>
            <a:solidFill>
              <a:srgbClr val="D2E8B2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b="1" dirty="0">
                  <a:latin typeface="Helvetica"/>
                  <a:cs typeface="Helvetica"/>
                </a:rPr>
                <a:t>Create flow</a:t>
              </a:r>
            </a:p>
            <a:p>
              <a:pPr algn="ctr"/>
              <a:r>
                <a:rPr lang="en-US" sz="800" b="1" dirty="0">
                  <a:latin typeface="Helvetica"/>
                  <a:cs typeface="Helvetica"/>
                </a:rPr>
                <a:t>in Visio, upload to Kana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062119" y="3035446"/>
              <a:ext cx="1727211" cy="697035"/>
            </a:xfrm>
            <a:prstGeom prst="rect">
              <a:avLst/>
            </a:prstGeom>
            <a:solidFill>
              <a:srgbClr val="D2E8B2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b="1" dirty="0">
                  <a:latin typeface="Helvetica"/>
                  <a:cs typeface="Helvetica"/>
                </a:rPr>
                <a:t>Create HTML instructions in Kana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-242522" y="2977725"/>
              <a:ext cx="1051050" cy="37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Sprint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23159" y="2542283"/>
              <a:ext cx="1098217" cy="37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Verizon</a:t>
              </a:r>
            </a:p>
          </p:txBody>
        </p:sp>
        <p:cxnSp>
          <p:nvCxnSpPr>
            <p:cNvPr id="96" name="Straight Arrow Connector 95"/>
            <p:cNvCxnSpPr/>
            <p:nvPr/>
          </p:nvCxnSpPr>
          <p:spPr>
            <a:xfrm flipH="1">
              <a:off x="2010983" y="2542192"/>
              <a:ext cx="1" cy="498948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2434418" y="5242460"/>
              <a:ext cx="90704" cy="7163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454153" y="4462338"/>
              <a:ext cx="90704" cy="7163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9" name="Straight Arrow Connector 98"/>
            <p:cNvCxnSpPr>
              <a:endCxn id="87" idx="0"/>
            </p:cNvCxnSpPr>
            <p:nvPr/>
          </p:nvCxnSpPr>
          <p:spPr>
            <a:xfrm>
              <a:off x="1980822" y="5363180"/>
              <a:ext cx="2195" cy="380023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an 99"/>
            <p:cNvSpPr/>
            <p:nvPr/>
          </p:nvSpPr>
          <p:spPr>
            <a:xfrm>
              <a:off x="1865764" y="3968090"/>
              <a:ext cx="247920" cy="136769"/>
            </a:xfrm>
            <a:prstGeom prst="ca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215450" y="5077727"/>
              <a:ext cx="1535134" cy="325284"/>
            </a:xfrm>
            <a:prstGeom prst="rect">
              <a:avLst/>
            </a:prstGeom>
            <a:solidFill>
              <a:srgbClr val="D2E8B2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b="1" dirty="0">
                  <a:latin typeface="Helvetica"/>
                  <a:cs typeface="Helvetica"/>
                </a:rPr>
                <a:t>Agent Console</a:t>
              </a:r>
            </a:p>
          </p:txBody>
        </p:sp>
        <p:cxnSp>
          <p:nvCxnSpPr>
            <p:cNvPr id="102" name="Straight Arrow Connector 101"/>
            <p:cNvCxnSpPr>
              <a:endCxn id="101" idx="0"/>
            </p:cNvCxnSpPr>
            <p:nvPr/>
          </p:nvCxnSpPr>
          <p:spPr>
            <a:xfrm flipH="1">
              <a:off x="1983017" y="4671895"/>
              <a:ext cx="2195" cy="4058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376797" y="4181708"/>
              <a:ext cx="4227352" cy="14269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096140" y="4285553"/>
              <a:ext cx="1416332" cy="511159"/>
            </a:xfrm>
            <a:prstGeom prst="rect">
              <a:avLst/>
            </a:prstGeom>
            <a:solidFill>
              <a:srgbClr val="D2E8B2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b="1" dirty="0">
                  <a:latin typeface="Helvetica"/>
                  <a:cs typeface="Helvetica"/>
                </a:rPr>
                <a:t>Kana Feedback</a:t>
              </a:r>
            </a:p>
            <a:p>
              <a:pPr algn="ctr"/>
              <a:r>
                <a:rPr lang="en-US" sz="800" b="1" dirty="0">
                  <a:latin typeface="Helvetica"/>
                  <a:cs typeface="Helvetica"/>
                </a:rPr>
                <a:t>Analytics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1538342" y="1798396"/>
              <a:ext cx="896078" cy="8174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513526" y="1917878"/>
              <a:ext cx="971272" cy="511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i="1" dirty="0"/>
                <a:t>Content</a:t>
              </a:r>
            </a:p>
            <a:p>
              <a:pPr algn="ctr"/>
              <a:r>
                <a:rPr lang="en-US" sz="800" b="1" i="1" dirty="0"/>
                <a:t>Developer</a:t>
              </a:r>
            </a:p>
          </p:txBody>
        </p:sp>
        <p:cxnSp>
          <p:nvCxnSpPr>
            <p:cNvPr id="82" name="Straight Arrow Connector 81"/>
            <p:cNvCxnSpPr>
              <a:stCxn id="81" idx="2"/>
            </p:cNvCxnSpPr>
            <p:nvPr/>
          </p:nvCxnSpPr>
          <p:spPr>
            <a:xfrm>
              <a:off x="2003723" y="1436366"/>
              <a:ext cx="0" cy="435729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4267201" y="1103592"/>
            <a:ext cx="4292719" cy="3698786"/>
            <a:chOff x="5354933" y="896092"/>
            <a:chExt cx="6592030" cy="5679968"/>
          </a:xfrm>
        </p:grpSpPr>
        <p:sp>
          <p:nvSpPr>
            <p:cNvPr id="105" name="Oval 104"/>
            <p:cNvSpPr/>
            <p:nvPr/>
          </p:nvSpPr>
          <p:spPr>
            <a:xfrm>
              <a:off x="6770995" y="5892961"/>
              <a:ext cx="734514" cy="6700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8157889" y="5905962"/>
              <a:ext cx="734514" cy="6700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5354933" y="896092"/>
              <a:ext cx="6592030" cy="5502412"/>
              <a:chOff x="5354933" y="896092"/>
              <a:chExt cx="6592030" cy="5502412"/>
            </a:xfrm>
          </p:grpSpPr>
          <p:sp>
            <p:nvSpPr>
              <p:cNvPr id="108" name="Right Brace 107"/>
              <p:cNvSpPr/>
              <p:nvPr/>
            </p:nvSpPr>
            <p:spPr>
              <a:xfrm>
                <a:off x="10941534" y="963678"/>
                <a:ext cx="205556" cy="1040799"/>
              </a:xfrm>
              <a:prstGeom prst="righ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1219436" y="1168522"/>
                <a:ext cx="644769" cy="61577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>
                <a:off x="5354933" y="896092"/>
                <a:ext cx="6592030" cy="5502412"/>
                <a:chOff x="5354933" y="896092"/>
                <a:chExt cx="6592030" cy="5502412"/>
              </a:xfrm>
            </p:grpSpPr>
            <p:sp>
              <p:nvSpPr>
                <p:cNvPr id="111" name="TextBox 110"/>
                <p:cNvSpPr txBox="1"/>
                <p:nvPr/>
              </p:nvSpPr>
              <p:spPr>
                <a:xfrm>
                  <a:off x="7241128" y="896092"/>
                  <a:ext cx="1139311" cy="519894"/>
                </a:xfrm>
                <a:prstGeom prst="rect">
                  <a:avLst/>
                </a:prstGeom>
                <a:solidFill>
                  <a:srgbClr val="D2E8B2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800" b="1" dirty="0">
                      <a:latin typeface="Helvetica"/>
                      <a:cs typeface="Helvetica"/>
                    </a:rPr>
                    <a:t>Analyze text input</a:t>
                  </a: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9671534" y="1040621"/>
                  <a:ext cx="1143068" cy="3308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i="1" dirty="0">
                      <a:latin typeface="Helvetica"/>
                      <a:cs typeface="Helvetica"/>
                    </a:rPr>
                    <a:t>Train model</a:t>
                  </a:r>
                </a:p>
              </p:txBody>
            </p:sp>
            <p:cxnSp>
              <p:nvCxnSpPr>
                <p:cNvPr id="113" name="Straight Arrow Connector 112"/>
                <p:cNvCxnSpPr>
                  <a:stCxn id="112" idx="1"/>
                  <a:endCxn id="111" idx="3"/>
                </p:cNvCxnSpPr>
                <p:nvPr/>
              </p:nvCxnSpPr>
              <p:spPr>
                <a:xfrm flipH="1" flipV="1">
                  <a:off x="8380438" y="1156039"/>
                  <a:ext cx="1291095" cy="50003"/>
                </a:xfrm>
                <a:prstGeom prst="straightConnector1">
                  <a:avLst/>
                </a:prstGeom>
                <a:ln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TextBox 113"/>
                <p:cNvSpPr txBox="1"/>
                <p:nvPr/>
              </p:nvSpPr>
              <p:spPr>
                <a:xfrm>
                  <a:off x="7138253" y="1501788"/>
                  <a:ext cx="1345062" cy="519894"/>
                </a:xfrm>
                <a:prstGeom prst="rect">
                  <a:avLst/>
                </a:prstGeom>
                <a:solidFill>
                  <a:srgbClr val="D2E8B2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800" b="1" dirty="0">
                      <a:latin typeface="Helvetica"/>
                      <a:cs typeface="Helvetica"/>
                    </a:rPr>
                    <a:t>Identify new cluster topics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9671534" y="1665854"/>
                  <a:ext cx="1358999" cy="3308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i="1" dirty="0">
                      <a:latin typeface="Helvetica"/>
                      <a:cs typeface="Helvetica"/>
                    </a:rPr>
                    <a:t>Refine clusters</a:t>
                  </a:r>
                </a:p>
              </p:txBody>
            </p:sp>
            <p:cxnSp>
              <p:nvCxnSpPr>
                <p:cNvPr id="116" name="Straight Arrow Connector 115"/>
                <p:cNvCxnSpPr>
                  <a:endCxn id="114" idx="3"/>
                </p:cNvCxnSpPr>
                <p:nvPr/>
              </p:nvCxnSpPr>
              <p:spPr>
                <a:xfrm flipH="1" flipV="1">
                  <a:off x="8483315" y="1761734"/>
                  <a:ext cx="1188225" cy="439"/>
                </a:xfrm>
                <a:prstGeom prst="straightConnector1">
                  <a:avLst/>
                </a:prstGeom>
                <a:ln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TextBox 116"/>
                <p:cNvSpPr txBox="1"/>
                <p:nvPr/>
              </p:nvSpPr>
              <p:spPr>
                <a:xfrm>
                  <a:off x="11136675" y="1211282"/>
                  <a:ext cx="810288" cy="5198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Helvetica"/>
                      <a:cs typeface="Helvetica"/>
                    </a:rPr>
                    <a:t>AI</a:t>
                  </a:r>
                </a:p>
                <a:p>
                  <a:pPr algn="ctr"/>
                  <a:r>
                    <a:rPr lang="en-US" sz="800" i="1" dirty="0">
                      <a:latin typeface="Helvetica"/>
                      <a:cs typeface="Helvetica"/>
                    </a:rPr>
                    <a:t>Trainer</a:t>
                  </a:r>
                </a:p>
              </p:txBody>
            </p:sp>
            <p:cxnSp>
              <p:nvCxnSpPr>
                <p:cNvPr id="118" name="Straight Arrow Connector 117"/>
                <p:cNvCxnSpPr>
                  <a:endCxn id="114" idx="0"/>
                </p:cNvCxnSpPr>
                <p:nvPr/>
              </p:nvCxnSpPr>
              <p:spPr>
                <a:xfrm>
                  <a:off x="7810784" y="1348398"/>
                  <a:ext cx="0" cy="15338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TextBox 118"/>
                <p:cNvSpPr txBox="1"/>
                <p:nvPr/>
              </p:nvSpPr>
              <p:spPr>
                <a:xfrm>
                  <a:off x="7290981" y="2279154"/>
                  <a:ext cx="1039607" cy="5198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Helvetica"/>
                      <a:cs typeface="Helvetica"/>
                    </a:rPr>
                    <a:t>Content</a:t>
                  </a:r>
                </a:p>
                <a:p>
                  <a:pPr algn="ctr"/>
                  <a:r>
                    <a:rPr lang="en-US" sz="800" i="1" dirty="0">
                      <a:latin typeface="Helvetica"/>
                      <a:cs typeface="Helvetica"/>
                    </a:rPr>
                    <a:t>Developer</a:t>
                  </a:r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>
                  <a:off x="6566401" y="3184560"/>
                  <a:ext cx="1139311" cy="708947"/>
                </a:xfrm>
                <a:prstGeom prst="rect">
                  <a:avLst/>
                </a:prstGeom>
                <a:solidFill>
                  <a:srgbClr val="D2E8B2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800" b="1" dirty="0">
                      <a:latin typeface="Helvetica"/>
                      <a:cs typeface="Helvetica"/>
                    </a:rPr>
                    <a:t>Create bot-</a:t>
                  </a:r>
                  <a:r>
                    <a:rPr lang="en-US" sz="800" b="1" dirty="0" err="1">
                      <a:latin typeface="Helvetica"/>
                      <a:cs typeface="Helvetica"/>
                    </a:rPr>
                    <a:t>parseable</a:t>
                  </a:r>
                  <a:r>
                    <a:rPr lang="en-US" sz="800" b="1" dirty="0">
                      <a:latin typeface="Helvetica"/>
                      <a:cs typeface="Helvetica"/>
                    </a:rPr>
                    <a:t>, tagged flow</a:t>
                  </a: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7826896" y="3184557"/>
                  <a:ext cx="1392783" cy="708947"/>
                </a:xfrm>
                <a:prstGeom prst="rect">
                  <a:avLst/>
                </a:prstGeom>
                <a:solidFill>
                  <a:srgbClr val="D2E8B2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800" b="1" dirty="0">
                      <a:latin typeface="Helvetica"/>
                      <a:cs typeface="Helvetica"/>
                    </a:rPr>
                    <a:t>Create tagged</a:t>
                  </a:r>
                </a:p>
                <a:p>
                  <a:pPr algn="ctr"/>
                  <a:r>
                    <a:rPr lang="en-US" sz="800" b="1" dirty="0">
                      <a:latin typeface="Helvetica"/>
                      <a:cs typeface="Helvetica"/>
                    </a:rPr>
                    <a:t>HTML instructions</a:t>
                  </a:r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7399336" y="2171593"/>
                  <a:ext cx="822898" cy="75073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 err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6566400" y="4892731"/>
                  <a:ext cx="1139311" cy="519894"/>
                </a:xfrm>
                <a:prstGeom prst="rect">
                  <a:avLst/>
                </a:prstGeom>
                <a:solidFill>
                  <a:srgbClr val="D2E8B2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800" b="1" dirty="0">
                      <a:latin typeface="Helvetica"/>
                      <a:cs typeface="Helvetica"/>
                    </a:rPr>
                    <a:t>Agent Console</a:t>
                  </a:r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>
                  <a:off x="7953631" y="5166267"/>
                  <a:ext cx="1139310" cy="519894"/>
                </a:xfrm>
                <a:prstGeom prst="rect">
                  <a:avLst/>
                </a:prstGeom>
                <a:solidFill>
                  <a:srgbClr val="D2E8B2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800" b="1" dirty="0">
                      <a:latin typeface="Helvetica"/>
                      <a:cs typeface="Helvetica"/>
                    </a:rPr>
                    <a:t>Virtual Agent</a:t>
                  </a:r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6773880" y="6061131"/>
                  <a:ext cx="728747" cy="3308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Helvetica"/>
                      <a:cs typeface="Helvetica"/>
                    </a:rPr>
                    <a:t>Agent</a:t>
                  </a:r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8003269" y="6067662"/>
                  <a:ext cx="1043757" cy="3308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Helvetica"/>
                      <a:cs typeface="Helvetica"/>
                    </a:rPr>
                    <a:t>Consumer</a:t>
                  </a: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6320688" y="3000339"/>
                  <a:ext cx="3067209" cy="100592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 err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28" name="Straight Arrow Connector 127"/>
                <p:cNvCxnSpPr>
                  <a:endCxn id="123" idx="0"/>
                </p:cNvCxnSpPr>
                <p:nvPr/>
              </p:nvCxnSpPr>
              <p:spPr>
                <a:xfrm flipH="1">
                  <a:off x="7136056" y="4584204"/>
                  <a:ext cx="2196" cy="30852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128"/>
                <p:cNvCxnSpPr/>
                <p:nvPr/>
              </p:nvCxnSpPr>
              <p:spPr>
                <a:xfrm flipH="1">
                  <a:off x="8442029" y="4535356"/>
                  <a:ext cx="1858" cy="6309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32"/>
                <p:cNvCxnSpPr>
                  <a:stCxn id="124" idx="3"/>
                  <a:endCxn id="130" idx="2"/>
                </p:cNvCxnSpPr>
                <p:nvPr/>
              </p:nvCxnSpPr>
              <p:spPr>
                <a:xfrm flipV="1">
                  <a:off x="9092942" y="4889829"/>
                  <a:ext cx="2126494" cy="536385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32"/>
                <p:cNvCxnSpPr>
                  <a:stCxn id="123" idx="3"/>
                  <a:endCxn id="130" idx="2"/>
                </p:cNvCxnSpPr>
                <p:nvPr/>
              </p:nvCxnSpPr>
              <p:spPr>
                <a:xfrm flipV="1">
                  <a:off x="7705710" y="4889829"/>
                  <a:ext cx="3513726" cy="2628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/>
                <p:cNvCxnSpPr>
                  <a:endCxn id="109" idx="4"/>
                </p:cNvCxnSpPr>
                <p:nvPr/>
              </p:nvCxnSpPr>
              <p:spPr>
                <a:xfrm flipV="1">
                  <a:off x="11533279" y="1784295"/>
                  <a:ext cx="8542" cy="2653226"/>
                </a:xfrm>
                <a:prstGeom prst="straightConnector1">
                  <a:avLst/>
                </a:prstGeom>
                <a:ln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41"/>
                <p:cNvCxnSpPr>
                  <a:stCxn id="130" idx="0"/>
                  <a:endCxn id="119" idx="3"/>
                </p:cNvCxnSpPr>
                <p:nvPr/>
              </p:nvCxnSpPr>
              <p:spPr>
                <a:xfrm rot="16200000" flipV="1">
                  <a:off x="8859595" y="2010093"/>
                  <a:ext cx="1830834" cy="2888848"/>
                </a:xfrm>
                <a:prstGeom prst="bentConnector2">
                  <a:avLst/>
                </a:prstGeom>
                <a:ln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44"/>
                <p:cNvCxnSpPr/>
                <p:nvPr/>
              </p:nvCxnSpPr>
              <p:spPr>
                <a:xfrm flipH="1" flipV="1">
                  <a:off x="9387897" y="4706602"/>
                  <a:ext cx="1261883" cy="1433"/>
                </a:xfrm>
                <a:prstGeom prst="straightConnector1">
                  <a:avLst/>
                </a:prstGeom>
                <a:ln>
                  <a:prstDash val="solid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/>
                <p:cNvCxnSpPr>
                  <a:stCxn id="114" idx="2"/>
                  <a:endCxn id="122" idx="0"/>
                </p:cNvCxnSpPr>
                <p:nvPr/>
              </p:nvCxnSpPr>
              <p:spPr>
                <a:xfrm>
                  <a:off x="7810784" y="2021681"/>
                  <a:ext cx="2" cy="149911"/>
                </a:xfrm>
                <a:prstGeom prst="straightConnector1">
                  <a:avLst/>
                </a:prstGeom>
                <a:ln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/>
                <p:cNvCxnSpPr>
                  <a:stCxn id="122" idx="4"/>
                  <a:endCxn id="127" idx="0"/>
                </p:cNvCxnSpPr>
                <p:nvPr/>
              </p:nvCxnSpPr>
              <p:spPr>
                <a:xfrm>
                  <a:off x="7810785" y="2922326"/>
                  <a:ext cx="43507" cy="78013"/>
                </a:xfrm>
                <a:prstGeom prst="straightConnector1">
                  <a:avLst/>
                </a:prstGeom>
                <a:ln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/>
                <p:cNvCxnSpPr>
                  <a:stCxn id="123" idx="2"/>
                  <a:endCxn id="105" idx="0"/>
                </p:cNvCxnSpPr>
                <p:nvPr/>
              </p:nvCxnSpPr>
              <p:spPr>
                <a:xfrm>
                  <a:off x="7136056" y="5412625"/>
                  <a:ext cx="2196" cy="480336"/>
                </a:xfrm>
                <a:prstGeom prst="straightConnector1">
                  <a:avLst/>
                </a:prstGeom>
                <a:ln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Arrow Connector 138"/>
                <p:cNvCxnSpPr>
                  <a:stCxn id="124" idx="2"/>
                  <a:endCxn id="106" idx="0"/>
                </p:cNvCxnSpPr>
                <p:nvPr/>
              </p:nvCxnSpPr>
              <p:spPr>
                <a:xfrm>
                  <a:off x="8523287" y="5686160"/>
                  <a:ext cx="1858" cy="219801"/>
                </a:xfrm>
                <a:prstGeom prst="straightConnector1">
                  <a:avLst/>
                </a:prstGeom>
                <a:ln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TextBox 139"/>
                <p:cNvSpPr txBox="1"/>
                <p:nvPr/>
              </p:nvSpPr>
              <p:spPr>
                <a:xfrm>
                  <a:off x="5774014" y="4369935"/>
                  <a:ext cx="2751131" cy="330842"/>
                </a:xfrm>
                <a:prstGeom prst="rect">
                  <a:avLst/>
                </a:prstGeom>
                <a:solidFill>
                  <a:srgbClr val="D2E8B2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800" b="1" dirty="0">
                      <a:latin typeface="Helvetica"/>
                      <a:cs typeface="Helvetica"/>
                    </a:rPr>
                    <a:t>AVA NLP Engine/Guided Search</a:t>
                  </a:r>
                </a:p>
              </p:txBody>
            </p:sp>
            <p:sp>
              <p:nvSpPr>
                <p:cNvPr id="141" name="Rectangle 140"/>
                <p:cNvSpPr/>
                <p:nvPr/>
              </p:nvSpPr>
              <p:spPr>
                <a:xfrm>
                  <a:off x="5725481" y="4224385"/>
                  <a:ext cx="6151730" cy="14386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 err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42" name="Straight Arrow Connector 141"/>
                <p:cNvCxnSpPr>
                  <a:stCxn id="127" idx="2"/>
                  <a:endCxn id="140" idx="0"/>
                </p:cNvCxnSpPr>
                <p:nvPr/>
              </p:nvCxnSpPr>
              <p:spPr>
                <a:xfrm flipH="1">
                  <a:off x="7149580" y="4006262"/>
                  <a:ext cx="704713" cy="3636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TextBox 142"/>
                <p:cNvSpPr txBox="1"/>
                <p:nvPr/>
              </p:nvSpPr>
              <p:spPr>
                <a:xfrm>
                  <a:off x="8619637" y="4368503"/>
                  <a:ext cx="908832" cy="519894"/>
                </a:xfrm>
                <a:prstGeom prst="rect">
                  <a:avLst/>
                </a:prstGeom>
                <a:solidFill>
                  <a:srgbClr val="D2E8B2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800" dirty="0">
                      <a:latin typeface="Helvetica"/>
                      <a:cs typeface="Helvetica"/>
                    </a:rPr>
                    <a:t>Best Path </a:t>
                  </a:r>
                  <a:r>
                    <a:rPr lang="en-US" sz="800" dirty="0" err="1">
                      <a:latin typeface="Helvetica"/>
                      <a:cs typeface="Helvetica"/>
                    </a:rPr>
                    <a:t>Alg</a:t>
                  </a:r>
                  <a:endParaRPr lang="en-US" sz="800" dirty="0">
                    <a:latin typeface="Helvetica"/>
                    <a:cs typeface="Helvetica"/>
                  </a:endParaRPr>
                </a:p>
              </p:txBody>
            </p:sp>
            <p:cxnSp>
              <p:nvCxnSpPr>
                <p:cNvPr id="144" name="Straight Arrow Connector 44"/>
                <p:cNvCxnSpPr>
                  <a:stCxn id="143" idx="3"/>
                  <a:endCxn id="145" idx="1"/>
                </p:cNvCxnSpPr>
                <p:nvPr/>
              </p:nvCxnSpPr>
              <p:spPr>
                <a:xfrm flipV="1">
                  <a:off x="9528470" y="3754760"/>
                  <a:ext cx="532908" cy="873691"/>
                </a:xfrm>
                <a:prstGeom prst="bentConnector3">
                  <a:avLst>
                    <a:gd name="adj1" fmla="val 50000"/>
                  </a:avLst>
                </a:prstGeom>
                <a:ln>
                  <a:prstDash val="solid"/>
                  <a:headEnd type="triangl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TextBox 144"/>
                <p:cNvSpPr txBox="1"/>
                <p:nvPr/>
              </p:nvSpPr>
              <p:spPr>
                <a:xfrm>
                  <a:off x="10061378" y="3494813"/>
                  <a:ext cx="1083780" cy="519894"/>
                </a:xfrm>
                <a:prstGeom prst="rect">
                  <a:avLst/>
                </a:prstGeom>
                <a:solidFill>
                  <a:srgbClr val="D2E8B2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800" b="1" dirty="0">
                      <a:latin typeface="Helvetica"/>
                      <a:cs typeface="Helvetica"/>
                    </a:rPr>
                    <a:t>External</a:t>
                  </a:r>
                </a:p>
                <a:p>
                  <a:pPr algn="ctr"/>
                  <a:r>
                    <a:rPr lang="en-US" sz="800" b="1" dirty="0">
                      <a:latin typeface="Helvetica"/>
                      <a:cs typeface="Helvetica"/>
                    </a:rPr>
                    <a:t>Services</a:t>
                  </a:r>
                </a:p>
              </p:txBody>
            </p:sp>
            <p:sp>
              <p:nvSpPr>
                <p:cNvPr id="146" name="Can 145"/>
                <p:cNvSpPr/>
                <p:nvPr/>
              </p:nvSpPr>
              <p:spPr>
                <a:xfrm>
                  <a:off x="7695942" y="4016167"/>
                  <a:ext cx="247920" cy="136769"/>
                </a:xfrm>
                <a:prstGeom prst="can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 err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7" name="TextBox 146"/>
                <p:cNvSpPr txBox="1"/>
                <p:nvPr/>
              </p:nvSpPr>
              <p:spPr>
                <a:xfrm>
                  <a:off x="5354933" y="897360"/>
                  <a:ext cx="1338388" cy="519894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404040"/>
                      </a:solidFill>
                      <a:latin typeface="Helvetica"/>
                      <a:cs typeface="Helvetica"/>
                    </a:rPr>
                    <a:t>Call </a:t>
                  </a:r>
                </a:p>
                <a:p>
                  <a:pPr algn="ctr"/>
                  <a:r>
                    <a:rPr lang="en-US" sz="800" b="1" dirty="0">
                      <a:solidFill>
                        <a:srgbClr val="404040"/>
                      </a:solidFill>
                      <a:latin typeface="Helvetica"/>
                      <a:cs typeface="Helvetica"/>
                    </a:rPr>
                    <a:t>Transcription</a:t>
                  </a:r>
                </a:p>
              </p:txBody>
            </p:sp>
            <p:cxnSp>
              <p:nvCxnSpPr>
                <p:cNvPr id="148" name="Straight Arrow Connector 147"/>
                <p:cNvCxnSpPr>
                  <a:stCxn id="147" idx="3"/>
                  <a:endCxn id="111" idx="1"/>
                </p:cNvCxnSpPr>
                <p:nvPr/>
              </p:nvCxnSpPr>
              <p:spPr>
                <a:xfrm flipV="1">
                  <a:off x="6693321" y="1156039"/>
                  <a:ext cx="547807" cy="1268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TextBox 129"/>
                <p:cNvSpPr txBox="1"/>
                <p:nvPr/>
              </p:nvSpPr>
              <p:spPr>
                <a:xfrm>
                  <a:off x="10649780" y="4369935"/>
                  <a:ext cx="1139311" cy="519894"/>
                </a:xfrm>
                <a:prstGeom prst="rect">
                  <a:avLst/>
                </a:prstGeom>
                <a:solidFill>
                  <a:srgbClr val="D2E8B2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800" b="1" dirty="0">
                      <a:latin typeface="Helvetica"/>
                      <a:cs typeface="Helvetica"/>
                    </a:rPr>
                    <a:t>Feedback</a:t>
                  </a:r>
                </a:p>
                <a:p>
                  <a:pPr algn="ctr"/>
                  <a:r>
                    <a:rPr lang="en-US" sz="800" b="1" dirty="0">
                      <a:latin typeface="Helvetica"/>
                      <a:cs typeface="Helvetica"/>
                    </a:rPr>
                    <a:t>Analytics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68588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3998" cy="4303123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=</a:t>
            </a:r>
            <a:endParaRPr lang="en-US" dirty="0"/>
          </a:p>
        </p:txBody>
      </p:sp>
      <p:pic>
        <p:nvPicPr>
          <p:cNvPr id="6" name="Picture 5" descr="Asurion-Full-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2562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030021" y="1569145"/>
            <a:ext cx="5352097" cy="202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solidFill>
                <a:srgbClr val="033163"/>
              </a:solidFill>
              <a:latin typeface="Helvetica"/>
              <a:cs typeface="Helvetica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20604" y="261347"/>
            <a:ext cx="7762584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Customer’s Need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for </a:t>
            </a:r>
            <a:r>
              <a:rPr lang="en-US" sz="2000" dirty="0" smtClean="0">
                <a:solidFill>
                  <a:srgbClr val="279ECE"/>
                </a:solidFill>
                <a:latin typeface="Helvetica"/>
                <a:cs typeface="Helvetica"/>
              </a:rPr>
              <a:t>Support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82562" y="360299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064" y="816362"/>
            <a:ext cx="6052087" cy="3404299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57787" y="3063296"/>
            <a:ext cx="29069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US Carriers Supported by: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</a:b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4500+ Technicians </a:t>
            </a:r>
            <a:b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</a:b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6 Call Centers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12760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7129979"/>
              </p:ext>
            </p:extLst>
          </p:nvPr>
        </p:nvGraphicFramePr>
        <p:xfrm>
          <a:off x="420603" y="1121833"/>
          <a:ext cx="8102683" cy="3635444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894126"/>
                <a:gridCol w="2415435"/>
                <a:gridCol w="3793122"/>
              </a:tblGrid>
              <a:tr h="188241">
                <a:tc>
                  <a:txBody>
                    <a:bodyPr/>
                    <a:lstStyle/>
                    <a:p>
                      <a:endParaRPr lang="en-US" sz="1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7150" marR="571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Current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Future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 anchor="ctr"/>
                </a:tc>
              </a:tr>
              <a:tr h="4533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Actors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Content Developers,</a:t>
                      </a:r>
                      <a:r>
                        <a:rPr lang="en-US" sz="1100" baseline="0" dirty="0" smtClean="0">
                          <a:effectLst/>
                        </a:rPr>
                        <a:t> </a:t>
                      </a:r>
                      <a:r>
                        <a:rPr lang="en-US" sz="1100" dirty="0" smtClean="0">
                          <a:effectLst/>
                        </a:rPr>
                        <a:t>Agents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Content Developers, Agents,</a:t>
                      </a:r>
                      <a:r>
                        <a:rPr lang="en-US" sz="1100" baseline="0" dirty="0" smtClean="0">
                          <a:effectLst/>
                        </a:rPr>
                        <a:t> </a:t>
                      </a:r>
                      <a:r>
                        <a:rPr lang="en-US" sz="1100" dirty="0" smtClean="0">
                          <a:effectLst/>
                        </a:rPr>
                        <a:t>Consumers,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AI</a:t>
                      </a:r>
                      <a:r>
                        <a:rPr lang="en-US" sz="1100" baseline="0" dirty="0" smtClean="0">
                          <a:effectLst/>
                        </a:rPr>
                        <a:t> Trainers</a:t>
                      </a:r>
                    </a:p>
                  </a:txBody>
                  <a:tcPr marL="57150" marR="57150" marT="0" marB="0" anchor="ctr"/>
                </a:tc>
              </a:tr>
              <a:tr h="6421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Content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Static, </a:t>
                      </a:r>
                      <a:r>
                        <a:rPr lang="en-US" sz="1100" baseline="0" dirty="0" smtClean="0">
                          <a:effectLst/>
                        </a:rPr>
                        <a:t>Coarse-grain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Bot-</a:t>
                      </a:r>
                      <a:r>
                        <a:rPr lang="en-US" sz="1100" dirty="0" err="1" smtClean="0">
                          <a:effectLst/>
                        </a:rPr>
                        <a:t>parseable</a:t>
                      </a:r>
                      <a:r>
                        <a:rPr lang="en-US" sz="1100" dirty="0" smtClean="0">
                          <a:effectLst/>
                        </a:rPr>
                        <a:t>, fine-grain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Dynamic based </a:t>
                      </a:r>
                      <a:r>
                        <a:rPr lang="en-US" sz="1100" dirty="0">
                          <a:effectLst/>
                        </a:rPr>
                        <a:t>on </a:t>
                      </a:r>
                      <a:r>
                        <a:rPr lang="en-US" sz="1100" baseline="0" dirty="0" smtClean="0">
                          <a:effectLst/>
                        </a:rPr>
                        <a:t>likelihood to solve problem, telemetry, demographics</a:t>
                      </a:r>
                    </a:p>
                  </a:txBody>
                  <a:tcPr marL="57150" marR="57150" marT="0" marB="0" anchor="ctr"/>
                </a:tc>
              </a:tr>
              <a:tr h="6421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Channels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Agent </a:t>
                      </a:r>
                      <a:r>
                        <a:rPr lang="en-US" sz="1100" dirty="0" smtClean="0">
                          <a:effectLst/>
                        </a:rPr>
                        <a:t>Desktop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Agent Desktop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Responsive</a:t>
                      </a:r>
                      <a:r>
                        <a:rPr lang="en-US" sz="1100" baseline="0" dirty="0" smtClean="0">
                          <a:effectLst/>
                        </a:rPr>
                        <a:t> R</a:t>
                      </a:r>
                      <a:r>
                        <a:rPr lang="en-US" sz="1100" dirty="0" smtClean="0">
                          <a:effectLst/>
                        </a:rPr>
                        <a:t>ich Content</a:t>
                      </a:r>
                      <a:r>
                        <a:rPr lang="en-US" sz="1100" baseline="0" dirty="0" smtClean="0">
                          <a:effectLst/>
                        </a:rPr>
                        <a:t> - </a:t>
                      </a:r>
                      <a:r>
                        <a:rPr lang="en-US" sz="1100" dirty="0" smtClean="0">
                          <a:effectLst/>
                        </a:rPr>
                        <a:t>Mobile, Tablet, </a:t>
                      </a:r>
                      <a:r>
                        <a:rPr lang="en-US" sz="1100" dirty="0">
                          <a:effectLst/>
                        </a:rPr>
                        <a:t>SMS, Facebook </a:t>
                      </a:r>
                      <a:r>
                        <a:rPr lang="en-US" sz="1100" dirty="0" smtClean="0">
                          <a:effectLst/>
                        </a:rPr>
                        <a:t>Messenger</a:t>
                      </a:r>
                    </a:p>
                  </a:txBody>
                  <a:tcPr marL="57150" marR="57150" marT="0" marB="0" anchor="ctr"/>
                </a:tc>
              </a:tr>
              <a:tr h="4937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Carrier </a:t>
                      </a:r>
                      <a:endParaRPr lang="en-US" sz="1100" dirty="0" smtClean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Customization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Different </a:t>
                      </a:r>
                      <a:r>
                        <a:rPr lang="en-US" sz="1100" dirty="0" smtClean="0">
                          <a:effectLst/>
                        </a:rPr>
                        <a:t>base </a:t>
                      </a:r>
                      <a:r>
                        <a:rPr lang="en-US" sz="1100" dirty="0">
                          <a:effectLst/>
                        </a:rPr>
                        <a:t>articles for different carriers with differences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Tag based,</a:t>
                      </a:r>
                      <a:r>
                        <a:rPr lang="en-US" sz="1100" baseline="0" dirty="0" smtClean="0">
                          <a:effectLst/>
                        </a:rPr>
                        <a:t> w/ </a:t>
                      </a:r>
                      <a:r>
                        <a:rPr lang="en-US" sz="1100" dirty="0" smtClean="0">
                          <a:effectLst/>
                        </a:rPr>
                        <a:t>carrier-, agent- </a:t>
                      </a:r>
                      <a:r>
                        <a:rPr lang="en-US" sz="1100" dirty="0">
                          <a:effectLst/>
                        </a:rPr>
                        <a:t>specific customization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 anchor="ctr"/>
                </a:tc>
              </a:tr>
              <a:tr h="7090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Search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Traditional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NLP-based Guided Search,</a:t>
                      </a:r>
                      <a:r>
                        <a:rPr lang="en-US" sz="1100" baseline="0" dirty="0" smtClean="0">
                          <a:effectLst/>
                        </a:rPr>
                        <a:t> w/ probabilistic probing questions, results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 smtClean="0">
                          <a:effectLst/>
                        </a:rPr>
                        <a:t>Visually show only relevant content</a:t>
                      </a:r>
                    </a:p>
                  </a:txBody>
                  <a:tcPr marL="57150" marR="57150" marT="0" marB="0" anchor="ctr"/>
                </a:tc>
              </a:tr>
              <a:tr h="48161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Toolset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Off-the-shelf </a:t>
                      </a:r>
                      <a:r>
                        <a:rPr lang="en-US" sz="1100" dirty="0" err="1" smtClean="0">
                          <a:effectLst/>
                        </a:rPr>
                        <a:t>Verint</a:t>
                      </a:r>
                      <a:r>
                        <a:rPr lang="en-US" sz="1100" dirty="0" smtClean="0">
                          <a:effectLst/>
                        </a:rPr>
                        <a:t>/Kana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Custom development based on Asurion agent, content developer needs</a:t>
                      </a:r>
                    </a:p>
                  </a:txBody>
                  <a:tcPr marL="57150" marR="57150" marT="0" marB="0" anchor="ctr"/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886420" y="6021579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i="1" dirty="0"/>
              <a:t>Agent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68319" y="6021579"/>
            <a:ext cx="7136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i="1" dirty="0"/>
              <a:t>Consumer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662083" y="11218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420604" y="261347"/>
            <a:ext cx="7762584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Knowledge Base Process </a:t>
            </a:r>
            <a:r>
              <a:rPr lang="en-US" sz="2000" dirty="0" smtClean="0">
                <a:solidFill>
                  <a:srgbClr val="279ECE"/>
                </a:solidFill>
                <a:latin typeface="Helvetica"/>
                <a:cs typeface="Helvetica"/>
              </a:rPr>
              <a:t>Now &amp; Future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382562" y="360299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35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83" y="247719"/>
            <a:ext cx="8466668" cy="477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5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3998" cy="4303123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=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19"/>
          <a:stretch/>
        </p:blipFill>
        <p:spPr>
          <a:xfrm>
            <a:off x="1525718" y="360299"/>
            <a:ext cx="6515823" cy="3588990"/>
          </a:xfrm>
          <a:prstGeom prst="rect">
            <a:avLst/>
          </a:prstGeom>
        </p:spPr>
      </p:pic>
      <p:pic>
        <p:nvPicPr>
          <p:cNvPr id="6" name="Picture 5" descr="Asurion-Full-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2562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030021" y="1569145"/>
            <a:ext cx="5352097" cy="202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solidFill>
                <a:srgbClr val="033163"/>
              </a:solidFill>
              <a:latin typeface="Helvetica"/>
              <a:cs typeface="Helvetica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20604" y="261347"/>
            <a:ext cx="7762584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The Current Value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of </a:t>
            </a:r>
            <a:r>
              <a:rPr lang="en-US" sz="2000" dirty="0" smtClean="0">
                <a:solidFill>
                  <a:srgbClr val="279ECE"/>
                </a:solidFill>
                <a:latin typeface="Helvetica"/>
                <a:cs typeface="Helvetica"/>
              </a:rPr>
              <a:t>Our </a:t>
            </a:r>
            <a:r>
              <a:rPr lang="en-US" sz="2000" dirty="0" smtClean="0">
                <a:solidFill>
                  <a:srgbClr val="279ECE"/>
                </a:solidFill>
                <a:latin typeface="Helvetica"/>
                <a:cs typeface="Helvetica"/>
              </a:rPr>
              <a:t>Service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82562" y="360299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063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ltuo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9144000" cy="430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4713" y="511258"/>
            <a:ext cx="7579108" cy="2960347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"/>
                <a:cs typeface="Helvetica"/>
              </a:rPr>
              <a:t>How many tech experts will we need if we manage to engage our entire user base?</a:t>
            </a:r>
            <a:endParaRPr lang="en-US" sz="36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6" name="Picture 5" descr="Asurion-Full-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6191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4713" y="511258"/>
            <a:ext cx="7579108" cy="2960347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21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3998" cy="4303123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=</a:t>
            </a:r>
            <a:endParaRPr lang="en-US" dirty="0"/>
          </a:p>
        </p:txBody>
      </p:sp>
      <p:pic>
        <p:nvPicPr>
          <p:cNvPr id="6" name="Picture 5" descr="Asurion-Full-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2562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030021" y="1569145"/>
            <a:ext cx="5352097" cy="202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solidFill>
                <a:srgbClr val="033163"/>
              </a:solidFill>
              <a:latin typeface="Helvetica"/>
              <a:cs typeface="Helvetica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20604" y="261347"/>
            <a:ext cx="7762584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Increased Need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for </a:t>
            </a:r>
            <a:r>
              <a:rPr lang="en-US" sz="2000" dirty="0" smtClean="0">
                <a:solidFill>
                  <a:srgbClr val="279ECE"/>
                </a:solidFill>
                <a:latin typeface="Helvetica"/>
                <a:cs typeface="Helvetica"/>
              </a:rPr>
              <a:t>Support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82562" y="360299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216134" y="1033257"/>
            <a:ext cx="3065581" cy="3085795"/>
            <a:chOff x="506325" y="193963"/>
            <a:chExt cx="7037475" cy="6315769"/>
          </a:xfrm>
        </p:grpSpPr>
        <p:grpSp>
          <p:nvGrpSpPr>
            <p:cNvPr id="16" name="Group 15"/>
            <p:cNvGrpSpPr/>
            <p:nvPr/>
          </p:nvGrpSpPr>
          <p:grpSpPr>
            <a:xfrm>
              <a:off x="863729" y="193963"/>
              <a:ext cx="6680071" cy="6315769"/>
              <a:chOff x="338666" y="499997"/>
              <a:chExt cx="5909733" cy="5776410"/>
            </a:xfrm>
          </p:grpSpPr>
          <p:graphicFrame>
            <p:nvGraphicFramePr>
              <p:cNvPr id="19" name="Chart 18"/>
              <p:cNvGraphicFramePr/>
              <p:nvPr>
                <p:extLst>
                  <p:ext uri="{D42A27DB-BD31-4B8C-83A1-F6EECF244321}">
                    <p14:modId xmlns:p14="http://schemas.microsoft.com/office/powerpoint/2010/main" val="1424774432"/>
                  </p:ext>
                </p:extLst>
              </p:nvPr>
            </p:nvGraphicFramePr>
            <p:xfrm>
              <a:off x="338666" y="499997"/>
              <a:ext cx="5909733" cy="518113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0" name="TextBox 19"/>
              <p:cNvSpPr txBox="1"/>
              <p:nvPr/>
            </p:nvSpPr>
            <p:spPr>
              <a:xfrm>
                <a:off x="1998133" y="5581076"/>
                <a:ext cx="1553633" cy="691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A6A6A6"/>
                    </a:solidFill>
                    <a:latin typeface="+mj-lt"/>
                  </a:rPr>
                  <a:t>2015</a:t>
                </a:r>
                <a:endParaRPr lang="en-US" dirty="0">
                  <a:solidFill>
                    <a:srgbClr val="A6A6A6"/>
                  </a:solidFill>
                  <a:latin typeface="+mj-lt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427157" y="5585041"/>
                <a:ext cx="1657103" cy="691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A6A6A6"/>
                    </a:solidFill>
                    <a:latin typeface="+mj-lt"/>
                  </a:rPr>
                  <a:t>2020</a:t>
                </a:r>
                <a:endParaRPr lang="en-US" dirty="0">
                  <a:solidFill>
                    <a:srgbClr val="A6A6A6"/>
                  </a:solidFill>
                  <a:latin typeface="+mj-lt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551766" y="698817"/>
                <a:ext cx="1244599" cy="576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rgbClr val="13B6EB"/>
                    </a:solidFill>
                    <a:latin typeface="+mj-lt"/>
                  </a:rPr>
                  <a:t>17.2</a:t>
                </a:r>
                <a:endParaRPr lang="en-US" sz="1400" b="1" dirty="0">
                  <a:solidFill>
                    <a:srgbClr val="13B6EB"/>
                  </a:solidFill>
                  <a:latin typeface="+mj-lt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182558" y="3171086"/>
                <a:ext cx="1244599" cy="576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rgbClr val="13B6EB"/>
                    </a:solidFill>
                    <a:latin typeface="+mj-lt"/>
                  </a:rPr>
                  <a:t>6.8</a:t>
                </a:r>
                <a:endParaRPr lang="en-US" sz="1400" b="1" dirty="0">
                  <a:solidFill>
                    <a:srgbClr val="13B6EB"/>
                  </a:solidFill>
                  <a:latin typeface="+mj-lt"/>
                </a:endParaRPr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325" y="2998568"/>
              <a:ext cx="2576173" cy="2747919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6212966" y="1420260"/>
            <a:ext cx="17377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Connected Devices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P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er Household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9" t="11073" b="17647"/>
          <a:stretch/>
        </p:blipFill>
        <p:spPr>
          <a:xfrm>
            <a:off x="382562" y="1463737"/>
            <a:ext cx="5416019" cy="216221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82562" y="3772206"/>
            <a:ext cx="4141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  <a:latin typeface="Helvetica"/>
                <a:cs typeface="Helvetica"/>
              </a:rPr>
              <a:t>24.5 Million Smart Homes by 2020</a:t>
            </a:r>
            <a:endParaRPr lang="en-US" dirty="0">
              <a:solidFill>
                <a:srgbClr val="A6A6A6"/>
              </a:solidFill>
              <a:latin typeface="Helvetica"/>
              <a:cs typeface="Helvetica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9" t="11073" b="17647"/>
          <a:stretch/>
        </p:blipFill>
        <p:spPr>
          <a:xfrm>
            <a:off x="534962" y="1616137"/>
            <a:ext cx="5416019" cy="216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6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3998" cy="4303123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=</a:t>
            </a:r>
            <a:endParaRPr lang="en-US" dirty="0"/>
          </a:p>
        </p:txBody>
      </p:sp>
      <p:pic>
        <p:nvPicPr>
          <p:cNvPr id="6" name="Picture 5" descr="Asurion-Full-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2562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030021" y="1569145"/>
            <a:ext cx="5352097" cy="202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solidFill>
                <a:srgbClr val="033163"/>
              </a:solidFill>
              <a:latin typeface="Helvetica"/>
              <a:cs typeface="Helvetica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20604" y="261347"/>
            <a:ext cx="7762584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Factors Supporting </a:t>
            </a:r>
            <a:r>
              <a:rPr lang="en-US" sz="2000" dirty="0" smtClean="0">
                <a:solidFill>
                  <a:srgbClr val="279ECE"/>
                </a:solidFill>
                <a:latin typeface="Helvetica"/>
                <a:cs typeface="Helvetica"/>
              </a:rPr>
              <a:t>Growth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82562" y="360299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ight Arrow Callout 23"/>
          <p:cNvSpPr/>
          <p:nvPr/>
        </p:nvSpPr>
        <p:spPr>
          <a:xfrm>
            <a:off x="6225798" y="1159717"/>
            <a:ext cx="1183281" cy="518790"/>
          </a:xfrm>
          <a:prstGeom prst="rightArrowCallout">
            <a:avLst>
              <a:gd name="adj1" fmla="val 542"/>
              <a:gd name="adj2" fmla="val 22468"/>
              <a:gd name="adj3" fmla="val 21058"/>
              <a:gd name="adj4" fmla="val 88989"/>
            </a:avLst>
          </a:prstGeom>
          <a:solidFill>
            <a:srgbClr val="279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</a:t>
            </a:r>
            <a:r>
              <a:rPr lang="en-US" sz="1100" dirty="0"/>
              <a:t> </a:t>
            </a:r>
            <a:r>
              <a: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  <p:sp>
        <p:nvSpPr>
          <p:cNvPr id="28" name="Right Arrow Callout 27"/>
          <p:cNvSpPr/>
          <p:nvPr/>
        </p:nvSpPr>
        <p:spPr>
          <a:xfrm>
            <a:off x="4764989" y="1164610"/>
            <a:ext cx="1183281" cy="518790"/>
          </a:xfrm>
          <a:prstGeom prst="rightArrowCallout">
            <a:avLst>
              <a:gd name="adj1" fmla="val 7372"/>
              <a:gd name="adj2" fmla="val 22468"/>
              <a:gd name="adj3" fmla="val 21058"/>
              <a:gd name="adj4" fmla="val 88989"/>
            </a:avLst>
          </a:prstGeom>
          <a:solidFill>
            <a:srgbClr val="279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CLOUD</a:t>
            </a:r>
          </a:p>
        </p:txBody>
      </p:sp>
      <p:sp>
        <p:nvSpPr>
          <p:cNvPr id="29" name="Right Arrow Callout 28"/>
          <p:cNvSpPr/>
          <p:nvPr/>
        </p:nvSpPr>
        <p:spPr>
          <a:xfrm>
            <a:off x="3304180" y="1164610"/>
            <a:ext cx="1183281" cy="518790"/>
          </a:xfrm>
          <a:prstGeom prst="rightArrowCallout">
            <a:avLst>
              <a:gd name="adj1" fmla="val 7372"/>
              <a:gd name="adj2" fmla="val 22468"/>
              <a:gd name="adj3" fmla="val 21058"/>
              <a:gd name="adj4" fmla="val 88989"/>
            </a:avLst>
          </a:prstGeom>
          <a:solidFill>
            <a:srgbClr val="279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GATEWAY</a:t>
            </a:r>
            <a:endParaRPr lang="en-US" sz="11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Right Arrow Callout 29"/>
          <p:cNvSpPr/>
          <p:nvPr/>
        </p:nvSpPr>
        <p:spPr>
          <a:xfrm>
            <a:off x="1843371" y="1164610"/>
            <a:ext cx="1183281" cy="518790"/>
          </a:xfrm>
          <a:prstGeom prst="rightArrowCallout">
            <a:avLst>
              <a:gd name="adj1" fmla="val 7372"/>
              <a:gd name="adj2" fmla="val 22468"/>
              <a:gd name="adj3" fmla="val 21058"/>
              <a:gd name="adj4" fmla="val 88989"/>
            </a:avLst>
          </a:prstGeom>
          <a:solidFill>
            <a:srgbClr val="279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SECURE</a:t>
            </a:r>
            <a:endParaRPr lang="en-US" sz="11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ight Arrow Callout 30"/>
          <p:cNvSpPr/>
          <p:nvPr/>
        </p:nvSpPr>
        <p:spPr>
          <a:xfrm>
            <a:off x="382562" y="1164610"/>
            <a:ext cx="1183281" cy="518790"/>
          </a:xfrm>
          <a:prstGeom prst="rightArrowCallout">
            <a:avLst>
              <a:gd name="adj1" fmla="val 7372"/>
              <a:gd name="adj2" fmla="val 22468"/>
              <a:gd name="adj3" fmla="val 21058"/>
              <a:gd name="adj4" fmla="val 88989"/>
            </a:avLst>
          </a:prstGeom>
          <a:solidFill>
            <a:srgbClr val="279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DEVICES</a:t>
            </a:r>
            <a:endParaRPr lang="en-US" sz="11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66687" y="2411533"/>
            <a:ext cx="354118" cy="35411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16281" y="2911646"/>
            <a:ext cx="254930" cy="25493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435969" y="2856902"/>
            <a:ext cx="864699" cy="369989"/>
            <a:chOff x="824235" y="4138308"/>
            <a:chExt cx="1085328" cy="46439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235" y="4190108"/>
              <a:ext cx="409727" cy="41259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biLevel thresh="75000"/>
            </a:blip>
            <a:stretch>
              <a:fillRect/>
            </a:stretch>
          </p:blipFill>
          <p:spPr>
            <a:xfrm>
              <a:off x="1452363" y="4138308"/>
              <a:ext cx="457200" cy="457200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402259" y="3336129"/>
            <a:ext cx="835358" cy="346315"/>
            <a:chOff x="855362" y="5080393"/>
            <a:chExt cx="1048500" cy="43467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058" y="5094301"/>
              <a:ext cx="386804" cy="406861"/>
            </a:xfrm>
            <a:prstGeom prst="rect">
              <a:avLst/>
            </a:prstGeom>
          </p:spPr>
        </p:pic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>
              <a:off x="855362" y="5080393"/>
              <a:ext cx="457200" cy="434677"/>
              <a:chOff x="1312562" y="3254633"/>
              <a:chExt cx="501685" cy="476970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2562" y="3254633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8487" y="3365843"/>
                <a:ext cx="365760" cy="365760"/>
              </a:xfrm>
              <a:prstGeom prst="rect">
                <a:avLst/>
              </a:prstGeom>
            </p:spPr>
          </p:pic>
        </p:grpSp>
      </p:grpSp>
      <p:grpSp>
        <p:nvGrpSpPr>
          <p:cNvPr id="43" name="Group 42"/>
          <p:cNvGrpSpPr/>
          <p:nvPr/>
        </p:nvGrpSpPr>
        <p:grpSpPr>
          <a:xfrm>
            <a:off x="396533" y="1837775"/>
            <a:ext cx="846811" cy="364259"/>
            <a:chOff x="876184" y="2342624"/>
            <a:chExt cx="1062876" cy="45720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84" y="2382120"/>
              <a:ext cx="355288" cy="37820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81860" y="2342624"/>
              <a:ext cx="457200" cy="45720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416664" y="3791681"/>
            <a:ext cx="903309" cy="364259"/>
            <a:chOff x="834768" y="5743879"/>
            <a:chExt cx="1133789" cy="457200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2">
              <a:biLevel thresh="75000"/>
            </a:blip>
            <a:stretch>
              <a:fillRect/>
            </a:stretch>
          </p:blipFill>
          <p:spPr>
            <a:xfrm>
              <a:off x="1511357" y="5743879"/>
              <a:ext cx="457200" cy="4572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4768" y="5743879"/>
              <a:ext cx="457200" cy="457200"/>
            </a:xfrm>
            <a:prstGeom prst="rect">
              <a:avLst/>
            </a:prstGeom>
          </p:spPr>
        </p:pic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4">
            <a:biLevel thresh="75000"/>
          </a:blip>
          <a:stretch>
            <a:fillRect/>
          </a:stretch>
        </p:blipFill>
        <p:spPr>
          <a:xfrm>
            <a:off x="3674828" y="3312571"/>
            <a:ext cx="337837" cy="33783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52639"/>
          <a:stretch/>
        </p:blipFill>
        <p:spPr>
          <a:xfrm>
            <a:off x="3477986" y="3796404"/>
            <a:ext cx="731520" cy="3464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7FFFF"/>
              </a:clrFrom>
              <a:clrTo>
                <a:srgbClr val="F7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45098"/>
          <a:stretch/>
        </p:blipFill>
        <p:spPr>
          <a:xfrm>
            <a:off x="3432266" y="1813720"/>
            <a:ext cx="822960" cy="45181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9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7751" y="2270481"/>
            <a:ext cx="458326" cy="45832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10131" y="2738949"/>
            <a:ext cx="798795" cy="56328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4284" y="3183789"/>
            <a:ext cx="586308" cy="58630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9467" y="2675833"/>
            <a:ext cx="300586" cy="30058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3">
            <a:biLevel thresh="75000"/>
          </a:blip>
          <a:stretch>
            <a:fillRect/>
          </a:stretch>
        </p:blipFill>
        <p:spPr>
          <a:xfrm>
            <a:off x="7054867" y="2668546"/>
            <a:ext cx="300586" cy="31516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449767" y="1948012"/>
            <a:ext cx="735343" cy="55150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67145" y="2675833"/>
            <a:ext cx="300586" cy="300586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387730" y="2311272"/>
            <a:ext cx="864416" cy="436392"/>
            <a:chOff x="810055" y="3181555"/>
            <a:chExt cx="1084972" cy="547738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6">
              <a:biLevel thresh="75000"/>
            </a:blip>
            <a:stretch>
              <a:fillRect/>
            </a:stretch>
          </p:blipFill>
          <p:spPr>
            <a:xfrm>
              <a:off x="810055" y="3226824"/>
              <a:ext cx="457200" cy="45720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47555" y="3181555"/>
              <a:ext cx="347472" cy="547738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2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570" y="2567759"/>
            <a:ext cx="540552" cy="55173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239418" y="1869243"/>
            <a:ext cx="279175" cy="38468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215310" y="2401616"/>
            <a:ext cx="317244" cy="31724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215310" y="2866545"/>
            <a:ext cx="317244" cy="31724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215310" y="3331474"/>
            <a:ext cx="317244" cy="31724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5310" y="3796404"/>
            <a:ext cx="317244" cy="317244"/>
          </a:xfrm>
          <a:prstGeom prst="rect">
            <a:avLst/>
          </a:prstGeom>
        </p:spPr>
      </p:pic>
      <p:sp>
        <p:nvSpPr>
          <p:cNvPr id="73" name="Right Arrow Callout 72"/>
          <p:cNvSpPr/>
          <p:nvPr/>
        </p:nvSpPr>
        <p:spPr>
          <a:xfrm>
            <a:off x="7686608" y="1159717"/>
            <a:ext cx="1183281" cy="518790"/>
          </a:xfrm>
          <a:prstGeom prst="rightArrowCallout">
            <a:avLst>
              <a:gd name="adj1" fmla="val 542"/>
              <a:gd name="adj2" fmla="val 22468"/>
              <a:gd name="adj3" fmla="val 21058"/>
              <a:gd name="adj4" fmla="val 88989"/>
            </a:avLst>
          </a:prstGeom>
          <a:solidFill>
            <a:srgbClr val="279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SUPPORT</a:t>
            </a:r>
            <a:endParaRPr lang="en-US" sz="11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27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3998" cy="4303123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=</a:t>
            </a:r>
            <a:endParaRPr lang="en-US" dirty="0"/>
          </a:p>
        </p:txBody>
      </p:sp>
      <p:pic>
        <p:nvPicPr>
          <p:cNvPr id="6" name="Picture 5" descr="Asurion-Full-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4457044"/>
            <a:ext cx="2075120" cy="5594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2562" y="4598279"/>
            <a:ext cx="182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Asurion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Internal Use Only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20604" y="261347"/>
            <a:ext cx="7762584" cy="697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6 F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actors Supporting </a:t>
            </a:r>
            <a:r>
              <a:rPr lang="en-US" sz="2000" dirty="0" smtClean="0">
                <a:solidFill>
                  <a:srgbClr val="279ECE"/>
                </a:solidFill>
                <a:latin typeface="Helvetica"/>
                <a:cs typeface="Helvetica"/>
              </a:rPr>
              <a:t>Growth</a:t>
            </a:r>
            <a:endParaRPr lang="en-US" sz="2000" dirty="0">
              <a:solidFill>
                <a:srgbClr val="279ECE"/>
              </a:solidFill>
              <a:latin typeface="Helvetica"/>
              <a:cs typeface="Helvetic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82562" y="360299"/>
            <a:ext cx="0" cy="538525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82563" y="1341351"/>
            <a:ext cx="367714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Proliferation of Venture Investing in the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IoT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 sector to fund innovation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</a:br>
            <a:endParaRPr lang="en-US" sz="1600" dirty="0" smtClean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Ubiquitous and Cheap Mobility in Emerging Markets and new M2M communication to send the data to the cloud</a:t>
            </a:r>
            <a:b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</a:br>
            <a:endParaRPr lang="en-US" sz="1600" b="1" dirty="0" smtClean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Affordable, smaller and more powerful sensors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772136" y="1341351"/>
            <a:ext cx="36771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Big Data Analytic Tools and Platforms to analyze the data for Insights</a:t>
            </a:r>
            <a:b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</a:br>
            <a:endParaRPr lang="en-US" sz="1600" b="1" dirty="0" smtClean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Sophisticated Cloud-based Infrastructure to store the data</a:t>
            </a:r>
            <a:b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</a:br>
            <a:endParaRPr lang="en-US" sz="1600" b="1" dirty="0" smtClean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Biometric Identification Capabilities for Authentication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8273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5727</TotalTime>
  <Words>1553</Words>
  <Application>Microsoft Macintosh PowerPoint</Application>
  <PresentationFormat>On-screen Show (16:9)</PresentationFormat>
  <Paragraphs>385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Soluto Bot</vt:lpstr>
      <vt:lpstr>PowerPoint Presentation</vt:lpstr>
      <vt:lpstr>PowerPoint Presentation</vt:lpstr>
      <vt:lpstr>PowerPoint Presentation</vt:lpstr>
      <vt:lpstr>PowerPoint Presentation</vt:lpstr>
      <vt:lpstr>How many tech experts will we need if we manage to engage our entire user base?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IoT and Smart Home growth will further increase need for support</vt:lpstr>
      <vt:lpstr>PowerPoint Presentation</vt:lpstr>
      <vt:lpstr>PowerPoint Presentation</vt:lpstr>
      <vt:lpstr>User Preferences Are Changing Too…</vt:lpstr>
      <vt:lpstr>PowerPoint Presentation</vt:lpstr>
      <vt:lpstr>PowerPoint Presentation</vt:lpstr>
      <vt:lpstr>PowerPoint Presentation</vt:lpstr>
      <vt:lpstr>And We Need to Keep Pace with Technology Advancements…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Meet This Increased Demand?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Products Customers Love</dc:title>
  <dc:creator>default</dc:creator>
  <cp:lastModifiedBy>default</cp:lastModifiedBy>
  <cp:revision>95</cp:revision>
  <dcterms:created xsi:type="dcterms:W3CDTF">2016-05-02T20:57:54Z</dcterms:created>
  <dcterms:modified xsi:type="dcterms:W3CDTF">2016-08-02T19:57:17Z</dcterms:modified>
</cp:coreProperties>
</file>